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8"/>
  </p:notesMasterIdLst>
  <p:handoutMasterIdLst>
    <p:handoutMasterId r:id="rId39"/>
  </p:handoutMasterIdLst>
  <p:sldIdLst>
    <p:sldId id="330" r:id="rId8"/>
    <p:sldId id="465" r:id="rId9"/>
    <p:sldId id="450" r:id="rId10"/>
    <p:sldId id="451" r:id="rId11"/>
    <p:sldId id="467" r:id="rId12"/>
    <p:sldId id="475" r:id="rId13"/>
    <p:sldId id="468" r:id="rId14"/>
    <p:sldId id="469" r:id="rId15"/>
    <p:sldId id="470" r:id="rId16"/>
    <p:sldId id="487" r:id="rId17"/>
    <p:sldId id="471" r:id="rId18"/>
    <p:sldId id="472" r:id="rId19"/>
    <p:sldId id="473" r:id="rId20"/>
    <p:sldId id="476" r:id="rId21"/>
    <p:sldId id="477" r:id="rId22"/>
    <p:sldId id="478" r:id="rId23"/>
    <p:sldId id="479" r:id="rId24"/>
    <p:sldId id="480" r:id="rId25"/>
    <p:sldId id="481" r:id="rId26"/>
    <p:sldId id="482" r:id="rId27"/>
    <p:sldId id="483" r:id="rId28"/>
    <p:sldId id="484" r:id="rId29"/>
    <p:sldId id="485" r:id="rId30"/>
    <p:sldId id="486" r:id="rId31"/>
    <p:sldId id="459" r:id="rId32"/>
    <p:sldId id="474" r:id="rId33"/>
    <p:sldId id="462" r:id="rId34"/>
    <p:sldId id="463" r:id="rId35"/>
    <p:sldId id="466" r:id="rId36"/>
    <p:sldId id="446" r:id="rId37"/>
  </p:sldIdLst>
  <p:sldSz cx="9144000" cy="6858000" type="screen4x3"/>
  <p:notesSz cx="6858000" cy="9296400"/>
  <p:embeddedFontLst>
    <p:embeddedFont>
      <p:font typeface="Segoe UI Light" panose="020B0502040204020203" pitchFamily="34" charset="0"/>
      <p:regular r:id="rId40"/>
      <p:italic r:id="rId41"/>
    </p:embeddedFont>
    <p:embeddedFont>
      <p:font typeface="Wingdings 3" panose="05040102010807070707" pitchFamily="18" charset="2"/>
      <p:regular r:id="rId42"/>
    </p:embeddedFont>
    <p:embeddedFont>
      <p:font typeface="Consolas" panose="020B0609020204030204" pitchFamily="49"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911" userDrawn="1">
          <p15:clr>
            <a:srgbClr val="A4A3A4"/>
          </p15:clr>
        </p15:guide>
        <p15:guide id="3" orient="horz" pos="1199" userDrawn="1">
          <p15:clr>
            <a:srgbClr val="A4A3A4"/>
          </p15:clr>
        </p15:guide>
        <p15:guide id="4" orient="horz" pos="1487" userDrawn="1">
          <p15:clr>
            <a:srgbClr val="A4A3A4"/>
          </p15:clr>
        </p15:guide>
        <p15:guide id="5" orient="horz" pos="2729" userDrawn="1">
          <p15:clr>
            <a:srgbClr val="A4A3A4"/>
          </p15:clr>
        </p15:guide>
        <p15:guide id="6" orient="horz" pos="4176" userDrawn="1">
          <p15:clr>
            <a:srgbClr val="A4A3A4"/>
          </p15:clr>
        </p15:guide>
        <p15:guide id="7" pos="2880" userDrawn="1">
          <p15:clr>
            <a:srgbClr val="A4A3A4"/>
          </p15:clr>
        </p15:guide>
        <p15:guide id="8" pos="245" userDrawn="1">
          <p15:clr>
            <a:srgbClr val="A4A3A4"/>
          </p15:clr>
        </p15:guide>
        <p15:guide id="9" pos="5302" userDrawn="1">
          <p15:clr>
            <a:srgbClr val="A4A3A4"/>
          </p15:clr>
        </p15:guide>
        <p15:guide id="10" pos="551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4" autoAdjust="0"/>
    <p:restoredTop sz="61373" autoAdjust="0"/>
  </p:normalViewPr>
  <p:slideViewPr>
    <p:cSldViewPr snapToGrid="0">
      <p:cViewPr varScale="1">
        <p:scale>
          <a:sx n="92" d="100"/>
          <a:sy n="92" d="100"/>
        </p:scale>
        <p:origin x="456" y="84"/>
      </p:cViewPr>
      <p:guideLst>
        <p:guide orient="horz" pos="2160"/>
        <p:guide orient="horz" pos="911"/>
        <p:guide orient="horz" pos="1199"/>
        <p:guide orient="horz" pos="1487"/>
        <p:guide orient="horz" pos="2729"/>
        <p:guide orient="horz" pos="4176"/>
        <p:guide pos="2880"/>
        <p:guide pos="245"/>
        <p:guide pos="5302"/>
        <p:guide pos="5518"/>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3.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3/16/2014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3/16/2014</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403186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tx1"/>
                </a:solidFill>
                <a:effectLst/>
                <a:latin typeface="Segoe UI" pitchFamily="34" charset="0"/>
                <a:ea typeface="+mn-ea"/>
                <a:cs typeface="+mn-cs"/>
              </a:rPr>
              <a:t>The infrastructure of each Windows Azure data center is notionally divided into multiple sections known as fault domains. These sections of the infrastructure (which are not necessarily individual servers or server racks) are designed in such a way that a failure of one fault domain is extremely unlikely to affect any other fault domain. When you deploy a service, the Windows Azure Fabric Controller automatically locates the roles in at least two different fault domains so that a failure in one domain will not affect all instances of your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353626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63732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normAutofit fontScale="70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27587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819893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normAutofit fontScale="70000" lnSpcReduction="20000"/>
          </a:bodyPr>
          <a:lstStyle/>
          <a:p>
            <a:r>
              <a:rPr lang="en-US" b="1" dirty="0" smtClean="0"/>
              <a:t>Slide Objective</a:t>
            </a:r>
          </a:p>
          <a:p>
            <a:r>
              <a:rPr lang="en-US" b="0" dirty="0" smtClean="0"/>
              <a:t>Introduce users to the tooling available to work with Windows Azure</a:t>
            </a:r>
          </a:p>
          <a:p>
            <a:endParaRPr lang="en-US" dirty="0" smtClean="0"/>
          </a:p>
          <a:p>
            <a:r>
              <a:rPr lang="en-US" b="1" dirty="0" smtClean="0"/>
              <a:t>Speaker Notes</a:t>
            </a:r>
          </a:p>
          <a:p>
            <a:pPr marL="171450" indent="-171450">
              <a:buFont typeface="Arial" pitchFamily="34" charset="0"/>
              <a:buChar char="•"/>
            </a:pPr>
            <a:r>
              <a:rPr lang="en-US" dirty="0" smtClean="0"/>
              <a:t>Developer SDK is a Cloud in a box,</a:t>
            </a:r>
            <a:r>
              <a:rPr lang="en-US" baseline="0" dirty="0" smtClean="0"/>
              <a:t> allowing you to develop and debug locally without requiring a connection to the cloud. You can do this without Visual Studio as there are command line tools for executing the “cloud in a box” and publishing to the cloud.</a:t>
            </a:r>
          </a:p>
          <a:p>
            <a:pPr marL="171450" indent="-171450">
              <a:buFont typeface="Arial" pitchFamily="34" charset="0"/>
              <a:buChar char="•"/>
            </a:pPr>
            <a:r>
              <a:rPr lang="en-US" baseline="0" dirty="0" smtClean="0"/>
              <a:t>There is also a separate download for the Visual Studio 2008 tools, which provide the VS debugging and templates. This in turn includes the SDK</a:t>
            </a:r>
          </a:p>
          <a:p>
            <a:pPr marL="171450" indent="-171450">
              <a:buFont typeface="Arial" pitchFamily="34" charset="0"/>
              <a:buChar char="•"/>
            </a:pPr>
            <a:r>
              <a:rPr lang="en-US" baseline="0" dirty="0" smtClean="0"/>
              <a:t>Download the VS tools if you use VS. Download the raw SDK if you use alternative platforms (PHP etc…)</a:t>
            </a:r>
          </a:p>
          <a:p>
            <a:pPr marL="171450" indent="-171450">
              <a:buFont typeface="Arial" pitchFamily="34" charset="0"/>
              <a:buChar char="•"/>
            </a:pPr>
            <a:r>
              <a:rPr lang="en-US" baseline="0" dirty="0" smtClean="0"/>
              <a:t>Requirements for Win 7 or Win 2008 are a dependency on IIS7 for the development fabric</a:t>
            </a:r>
          </a:p>
          <a:p>
            <a:pPr marL="171450" indent="-171450">
              <a:buFont typeface="Arial" pitchFamily="34" charset="0"/>
              <a:buChar char="•"/>
            </a:pPr>
            <a:r>
              <a:rPr lang="en-US" baseline="0" dirty="0" smtClean="0"/>
              <a:t>Can install the bits with the Microsoft Web Platform Installer</a:t>
            </a:r>
          </a:p>
          <a:p>
            <a:endParaRPr lang="en-US" baseline="0" dirty="0" smtClean="0"/>
          </a:p>
          <a:p>
            <a:r>
              <a:rPr lang="en-US" b="1" baseline="0" dirty="0" smtClean="0"/>
              <a:t>Notes</a:t>
            </a:r>
          </a:p>
          <a:p>
            <a:r>
              <a:rPr lang="en-NZ" b="0" baseline="0" dirty="0" smtClean="0"/>
              <a:t>Windows Azure Tools for Microsoft Visual Studio includes:</a:t>
            </a:r>
          </a:p>
          <a:p>
            <a:r>
              <a:rPr lang="en-NZ" b="0" baseline="0" dirty="0" smtClean="0"/>
              <a:t>C# and VB Project creation support for creating a Windows Azure Cloud Service solution with multiple roles.</a:t>
            </a:r>
          </a:p>
          <a:p>
            <a:r>
              <a:rPr lang="en-NZ" b="0" baseline="0" dirty="0" smtClean="0"/>
              <a:t>Tools to add and remove roles from the Cloud Service.</a:t>
            </a:r>
          </a:p>
          <a:p>
            <a:r>
              <a:rPr lang="en-NZ" b="0" baseline="0" dirty="0" smtClean="0"/>
              <a:t>Tools to configure each Role.</a:t>
            </a:r>
          </a:p>
          <a:p>
            <a:r>
              <a:rPr lang="en-NZ" b="0" baseline="0" dirty="0" smtClean="0"/>
              <a:t>Integrated local development via the Development Fabric and Development Storage services.</a:t>
            </a:r>
          </a:p>
          <a:p>
            <a:r>
              <a:rPr lang="en-NZ" b="0" baseline="0" dirty="0" smtClean="0"/>
              <a:t>Running and Debugging a Cloud Service in the Development Fabric.</a:t>
            </a:r>
          </a:p>
          <a:p>
            <a:r>
              <a:rPr lang="en-NZ" b="0" baseline="0" dirty="0" smtClean="0"/>
              <a:t>Browsing cloud storage through the Server Explorer</a:t>
            </a:r>
          </a:p>
          <a:p>
            <a:r>
              <a:rPr lang="en-NZ" b="0" baseline="0" dirty="0" smtClean="0"/>
              <a:t>Building and packaging of Cloud Service Packages.</a:t>
            </a:r>
          </a:p>
          <a:p>
            <a:r>
              <a:rPr lang="en-NZ" b="0" baseline="0" dirty="0" smtClean="0"/>
              <a:t>Deploying to the Windows Azure.</a:t>
            </a:r>
          </a:p>
          <a:p>
            <a:r>
              <a:rPr lang="en-NZ" b="0" baseline="0" dirty="0" smtClean="0"/>
              <a:t>Monitoring the state of your services through the Server Explorer.</a:t>
            </a:r>
          </a:p>
          <a:p>
            <a:r>
              <a:rPr lang="en-NZ" b="0" baseline="0" dirty="0" smtClean="0"/>
              <a:t>Debugging in the cloud by retrieving IntelliTrace logs through the Server Explorer.</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740688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b="0" dirty="0" smtClean="0"/>
              <a:t>Understand the role programming model in overview</a:t>
            </a:r>
          </a:p>
          <a:p>
            <a:r>
              <a:rPr lang="en-US" b="1" dirty="0" smtClean="0"/>
              <a:t>Speaker</a:t>
            </a:r>
            <a:r>
              <a:rPr lang="en-US" b="1" baseline="0" dirty="0" smtClean="0"/>
              <a:t> Notes</a:t>
            </a:r>
          </a:p>
          <a:p>
            <a:r>
              <a:rPr lang="en-US" dirty="0" smtClean="0"/>
              <a:t>A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actioned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endParaRPr lang="en-US" dirty="0" smtClean="0"/>
          </a:p>
          <a:p>
            <a:endParaRPr lang="en-US" b="1" baseline="0" dirty="0" smtClean="0"/>
          </a:p>
          <a:p>
            <a:r>
              <a:rPr lang="en-US" b="1" baseline="0" dirty="0" smtClean="0"/>
              <a:t>Notes</a:t>
            </a:r>
          </a:p>
          <a:p>
            <a:r>
              <a:rPr lang="en-US" b="0" baseline="0" dirty="0" smtClean="0"/>
              <a:t>http://msdn.microsoft.com/en-us/library/ee848065.aspx</a:t>
            </a:r>
          </a:p>
          <a:p>
            <a:r>
              <a:rPr lang="en-US" b="0" baseline="0" dirty="0" smtClean="0"/>
              <a:t>http://blogs.msdn.com/b/jnak/archive/2010/02/11/windows-azure-roleentrypoint-method-call-order.aspx</a:t>
            </a:r>
            <a:r>
              <a:rPr lang="en-US" b="1" baseline="0" dirty="0" smtClean="0"/>
              <a:t>es</a:t>
            </a:r>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46596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b="0" dirty="0" smtClean="0"/>
              <a:t>Understand the lifecycle of a Windows Azure role</a:t>
            </a:r>
          </a:p>
          <a:p>
            <a:pPr marL="171450" indent="-171450">
              <a:buFont typeface="Arial" pitchFamily="34" charset="0"/>
              <a:buChar char="•"/>
            </a:pPr>
            <a:r>
              <a:rPr lang="en-US" b="0" dirty="0" smtClean="0"/>
              <a:t>Understand the</a:t>
            </a:r>
            <a:r>
              <a:rPr lang="en-US" b="0" baseline="0" dirty="0" smtClean="0"/>
              <a:t> methods that can be overridden in RoleEntryPoint</a:t>
            </a:r>
          </a:p>
          <a:p>
            <a:pPr marL="171450" indent="-171450">
              <a:buFont typeface="Arial" pitchFamily="34" charset="0"/>
              <a:buChar char="•"/>
            </a:pPr>
            <a:r>
              <a:rPr lang="en-US" b="0" baseline="0" dirty="0" smtClean="0"/>
              <a:t>Understand the events that are raised by role instances when their status is changing</a:t>
            </a:r>
          </a:p>
          <a:p>
            <a:pPr marL="171450" indent="-171450">
              <a:buFont typeface="Arial" pitchFamily="34" charset="0"/>
              <a:buChar char="•"/>
            </a:pPr>
            <a:endParaRPr lang="en-US" b="0" dirty="0" smtClean="0"/>
          </a:p>
          <a:p>
            <a:r>
              <a:rPr lang="en-US" b="1" dirty="0" smtClean="0"/>
              <a:t>Speaker Notes</a:t>
            </a:r>
          </a:p>
          <a:p>
            <a:pPr marL="171450" indent="-171450">
              <a:buFont typeface="Arial" pitchFamily="34" charset="0"/>
              <a:buChar char="•"/>
            </a:pPr>
            <a:r>
              <a:rPr lang="en-US" b="0" dirty="0" smtClean="0"/>
              <a:t>Roles will typically extend RoleEntryPoint</a:t>
            </a:r>
          </a:p>
          <a:p>
            <a:pPr marL="171450" indent="-171450">
              <a:buFont typeface="Arial" pitchFamily="34" charset="0"/>
              <a:buChar char="•"/>
            </a:pPr>
            <a:r>
              <a:rPr lang="en-US" b="0" dirty="0" smtClean="0"/>
              <a:t>The fabric calls RoleEntryPoint methods as it starts and stops a role</a:t>
            </a:r>
          </a:p>
          <a:p>
            <a:pPr marL="384431" lvl="1" indent="-171450">
              <a:buFont typeface="Arial" pitchFamily="34" charset="0"/>
              <a:buChar char="•"/>
            </a:pPr>
            <a:r>
              <a:rPr lang="en-NZ" dirty="0" smtClean="0"/>
              <a:t>WaWorkerHost process is started.</a:t>
            </a:r>
          </a:p>
          <a:p>
            <a:pPr marL="384431" lvl="1" indent="-171450">
              <a:buFont typeface="Arial" pitchFamily="34" charset="0"/>
              <a:buChar char="•"/>
            </a:pPr>
            <a:r>
              <a:rPr lang="en-NZ" dirty="0" smtClean="0"/>
              <a:t>Worker Role assembly is loaded and surfed for a class that derives from RoleEntryPoint. This class is instantiated. </a:t>
            </a:r>
          </a:p>
          <a:p>
            <a:pPr marL="384431" lvl="1" indent="-171450">
              <a:buFont typeface="Arial" pitchFamily="34" charset="0"/>
              <a:buChar char="•"/>
            </a:pPr>
            <a:r>
              <a:rPr lang="en-NZ" dirty="0" smtClean="0"/>
              <a:t>RoleEntryPoint.OnStart() is called. </a:t>
            </a:r>
          </a:p>
          <a:p>
            <a:pPr marL="384431" lvl="1" indent="-171450">
              <a:buFont typeface="Arial" pitchFamily="34" charset="0"/>
              <a:buChar char="•"/>
            </a:pPr>
            <a:r>
              <a:rPr lang="en-NZ" dirty="0" smtClean="0"/>
              <a:t>RoleEntryPoint.Run() is called. </a:t>
            </a:r>
          </a:p>
          <a:p>
            <a:pPr marL="384431" lvl="1" indent="-171450">
              <a:buFont typeface="Arial" pitchFamily="34" charset="0"/>
              <a:buChar char="•"/>
            </a:pPr>
            <a:r>
              <a:rPr lang="en-NZ" dirty="0" smtClean="0"/>
              <a:t>If the RoleEntryPoint.Run() method exits, the RoleEntryPoint.OnStop() method is called . </a:t>
            </a:r>
          </a:p>
          <a:p>
            <a:pPr marL="384431" lvl="1" indent="-171450">
              <a:buFont typeface="Arial" pitchFamily="34" charset="0"/>
              <a:buChar char="•"/>
            </a:pPr>
            <a:r>
              <a:rPr lang="en-NZ" dirty="0" smtClean="0"/>
              <a:t>WaWorkerHost process is stopped. The role will recycle and startup again.</a:t>
            </a:r>
          </a:p>
          <a:p>
            <a:endParaRPr lang="en-US" b="0" dirty="0" smtClean="0"/>
          </a:p>
          <a:p>
            <a:r>
              <a:rPr lang="en-NZ" b="0" dirty="0" smtClean="0"/>
              <a:t>As a role changes state</a:t>
            </a:r>
            <a:r>
              <a:rPr lang="en-NZ" b="0" baseline="0" dirty="0" smtClean="0"/>
              <a:t> it will raise the StatusCheck event.</a:t>
            </a:r>
          </a:p>
          <a:p>
            <a:r>
              <a:rPr lang="en-NZ" b="0" baseline="0" dirty="0" smtClean="0"/>
              <a:t>A status of Busy will mean the load balancer will not route requests to the instance.</a:t>
            </a:r>
            <a:endParaRPr lang="en-US" b="0" dirty="0" smtClean="0"/>
          </a:p>
          <a:p>
            <a:endParaRPr lang="en-US" b="1" dirty="0" smtClean="0"/>
          </a:p>
          <a:p>
            <a:r>
              <a:rPr lang="en-US" b="1" dirty="0" smtClean="0"/>
              <a:t>Note</a:t>
            </a:r>
          </a:p>
          <a:p>
            <a:r>
              <a:rPr lang="en-US" b="0" dirty="0" smtClean="0"/>
              <a:t>http://blogs.msdn.com/b/jnak/archive/2010/02/11/windows-azure-roleentrypoint-method-call-order.aspx</a:t>
            </a:r>
          </a:p>
          <a:p>
            <a:r>
              <a:rPr lang="en-US" b="0" dirty="0" smtClean="0"/>
              <a:t>http://msdn.microsoft.com/en-us/library/ee848065.aspx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395200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85537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Windows Azure. At MIX09, we additionally added support for IIS7’s FastCGI capability. As a note, any files that are part of a asp.net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97477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3789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 Objective</a:t>
            </a:r>
          </a:p>
          <a:p>
            <a:pPr marL="171450" indent="-171450">
              <a:buFont typeface="Arial" pitchFamily="34" charset="0"/>
              <a:buChar char="•"/>
            </a:pPr>
            <a:r>
              <a:rPr lang="en-US" dirty="0" smtClean="0"/>
              <a:t>Explain Windows Azure specific configuration mechanism</a:t>
            </a:r>
          </a:p>
          <a:p>
            <a:pPr marL="171450" indent="-171450">
              <a:buFont typeface="Arial" pitchFamily="34" charset="0"/>
              <a:buChar char="•"/>
            </a:pPr>
            <a:r>
              <a:rPr lang="en-US" dirty="0" smtClean="0"/>
              <a:t>Contrast with web.config</a:t>
            </a:r>
          </a:p>
          <a:p>
            <a:pPr marL="0" indent="0">
              <a:buFont typeface="Arial" pitchFamily="34" charset="0"/>
              <a:buNone/>
            </a:pPr>
            <a:endParaRPr lang="en-US" b="1" dirty="0" smtClean="0"/>
          </a:p>
          <a:p>
            <a:pPr marL="0" indent="0">
              <a:buFont typeface="Arial" pitchFamily="34" charset="0"/>
              <a:buNone/>
            </a:pPr>
            <a:r>
              <a:rPr lang="en-US" b="1" dirty="0" smtClean="0"/>
              <a:t>Speaker Notes</a:t>
            </a:r>
          </a:p>
          <a:p>
            <a:pPr marL="171450" indent="-171450">
              <a:buFont typeface="Arial" pitchFamily="34" charset="0"/>
              <a:buChar char="•"/>
            </a:pPr>
            <a:r>
              <a:rPr lang="en-NZ" dirty="0" smtClean="0"/>
              <a:t>The service configuration file specifies the number of role instances to deploy for each role in the service, the values of any configuration settings, and the thumbprints for any certificates associated with a role. </a:t>
            </a:r>
          </a:p>
          <a:p>
            <a:pPr marL="171450" indent="-171450">
              <a:buFont typeface="Arial" pitchFamily="34" charset="0"/>
              <a:buChar char="•"/>
            </a:pPr>
            <a:r>
              <a:rPr lang="en-NZ" dirty="0" smtClean="0"/>
              <a:t>The service configuration file specifies the details of the service deployment, including the number of instances of each role to run, the values for configuration settings defined by the model, and the thumbprints of certificates associated with the service. For more information</a:t>
            </a:r>
            <a:endParaRPr lang="en-US" dirty="0" smtClean="0"/>
          </a:p>
          <a:p>
            <a:pPr marL="171450" indent="-171450">
              <a:buFont typeface="Arial" pitchFamily="34" charset="0"/>
              <a:buChar char="•"/>
            </a:pPr>
            <a:r>
              <a:rPr lang="en-US" dirty="0" smtClean="0"/>
              <a:t>Web.config is used today to store configuration for asp.net web sites. Most ASP.NET things</a:t>
            </a:r>
            <a:r>
              <a:rPr lang="en-US" baseline="0" dirty="0" smtClean="0"/>
              <a:t> still require this, e.g. tracing, security etc.</a:t>
            </a:r>
          </a:p>
          <a:p>
            <a:pPr marL="171450" indent="-171450">
              <a:buFont typeface="Arial" pitchFamily="34" charset="0"/>
              <a:buChar char="•"/>
            </a:pPr>
            <a:r>
              <a:rPr lang="en-US" baseline="0" dirty="0" smtClean="0"/>
              <a:t>Web.config cannot be changed once deployed – it’s a static file.</a:t>
            </a:r>
          </a:p>
          <a:p>
            <a:pPr marL="171450" indent="-171450">
              <a:buFont typeface="Arial" pitchFamily="34" charset="0"/>
              <a:buChar char="•"/>
            </a:pPr>
            <a:r>
              <a:rPr lang="en-US" baseline="0" dirty="0" smtClean="0"/>
              <a:t>Instead you should store configuration that will change in the ServiceConfiguration files, and use the RoleEnvironment.GetConfigurationSetting method to read the value. Settings in the ServiceConfiguration file can be changed at runtime without restarting the VM!</a:t>
            </a:r>
          </a:p>
          <a:p>
            <a:pPr marL="171450" indent="-171450">
              <a:buFont typeface="Arial" pitchFamily="34" charset="0"/>
              <a:buChar char="•"/>
            </a:pPr>
            <a:r>
              <a:rPr lang="en-US" baseline="0" dirty="0" smtClean="0"/>
              <a:t>Will still be times when you just use web.config e.g. System.WebServer settings, adding HttpModules and HttpHandlers etc…</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US" b="0" dirty="0" smtClean="0"/>
              <a:t>http://msdn.microsoft.com/en-us/library/ee758710.aspx </a:t>
            </a:r>
          </a:p>
          <a:p>
            <a:pPr marL="0" indent="0">
              <a:buFont typeface="Arial" pitchFamily="34" charset="0"/>
              <a:buNone/>
            </a:pPr>
            <a:r>
              <a:rPr lang="en-US" b="0" dirty="0" smtClean="0"/>
              <a:t>http://dunnry.com/blog/2009/04/16/WhyDoesWindowsAzureUseACscfgFile.aspx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445493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966642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4251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609102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91422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Direct access to Worker Role Instances is a scalability bottleneck and</a:t>
            </a:r>
            <a:r>
              <a:rPr lang="en-US" baseline="0" dirty="0" smtClean="0"/>
              <a:t> is less useful than the pattern we are about to show</a:t>
            </a:r>
          </a:p>
          <a:p>
            <a:pPr marL="171450" indent="-171450">
              <a:buFont typeface="Arial" pitchFamily="34" charset="0"/>
              <a:buChar char="•"/>
            </a:pPr>
            <a:r>
              <a:rPr lang="en-US" baseline="0" dirty="0" smtClean="0"/>
              <a:t>(Scalability of Web Tier (Web Role Instances) becomes bound to (and limited by) the scalability and reliability of the Service Tier (Worker Role Instances))</a:t>
            </a:r>
          </a:p>
          <a:p>
            <a:pPr marL="171450" indent="-171450">
              <a:buFont typeface="Arial" pitchFamily="34" charset="0"/>
              <a:buChar char="•"/>
            </a:pPr>
            <a:r>
              <a:rPr lang="en-US" baseline="0" dirty="0" smtClean="0"/>
              <a:t>There’s a better way</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normAutofit fontScale="700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what a scale-out application looks like</a:t>
            </a:r>
          </a:p>
          <a:p>
            <a:pPr marL="0" indent="0">
              <a:buFont typeface="Arial" pitchFamily="34" charset="0"/>
              <a:buNone/>
            </a:pPr>
            <a:endParaRPr lang="en-US" dirty="0" smtClean="0"/>
          </a:p>
          <a:p>
            <a:pPr marL="0" indent="0">
              <a:buFont typeface="Arial" pitchFamily="34" charset="0"/>
              <a:buNone/>
            </a:pPr>
            <a:r>
              <a:rPr lang="en-US" b="1" dirty="0" smtClean="0"/>
              <a:t>Speaking notes</a:t>
            </a:r>
          </a:p>
          <a:p>
            <a:pPr marL="171450" indent="-171450">
              <a:buFont typeface="Arial" pitchFamily="34" charset="0"/>
              <a:buChar char="•"/>
            </a:pPr>
            <a:r>
              <a:rPr lang="en-US" dirty="0" smtClean="0"/>
              <a:t>High scale applications often</a:t>
            </a:r>
            <a:r>
              <a:rPr lang="en-US" baseline="0" dirty="0" smtClean="0"/>
              <a:t> follow this sort of an pattern</a:t>
            </a:r>
          </a:p>
          <a:p>
            <a:pPr marL="171450" indent="-171450">
              <a:buFont typeface="Arial" pitchFamily="34" charset="0"/>
              <a:buChar char="•"/>
            </a:pPr>
            <a:r>
              <a:rPr lang="en-US" baseline="0" dirty="0" smtClean="0"/>
              <a:t>Inbound connectivity comes through a load balancer</a:t>
            </a:r>
          </a:p>
          <a:p>
            <a:pPr marL="384431" lvl="1" indent="-171450">
              <a:buFont typeface="Arial" pitchFamily="34" charset="0"/>
              <a:buChar char="•"/>
            </a:pPr>
            <a:r>
              <a:rPr lang="en-US" baseline="0" dirty="0" smtClean="0"/>
              <a:t>Requests are round robin routed</a:t>
            </a:r>
          </a:p>
          <a:p>
            <a:pPr marL="384431" lvl="1" indent="-171450">
              <a:buFont typeface="Arial" pitchFamily="34" charset="0"/>
              <a:buChar char="•"/>
            </a:pPr>
            <a:r>
              <a:rPr lang="en-US" baseline="0" dirty="0" smtClean="0"/>
              <a:t>Load balancer is typically aware of the state of the web servers (i.e. are they up)</a:t>
            </a:r>
          </a:p>
          <a:p>
            <a:pPr marL="171450" lvl="0" indent="-171450">
              <a:buFont typeface="Arial" pitchFamily="34" charset="0"/>
              <a:buChar char="•"/>
            </a:pPr>
            <a:r>
              <a:rPr lang="en-US" baseline="0" dirty="0" smtClean="0"/>
              <a:t>There are one or more tiers or groups of stateless web or app servers</a:t>
            </a:r>
          </a:p>
          <a:p>
            <a:pPr marL="384431" lvl="1" indent="-171450">
              <a:buFont typeface="Arial" pitchFamily="34" charset="0"/>
              <a:buChar char="•"/>
            </a:pPr>
            <a:r>
              <a:rPr lang="en-US" baseline="0" dirty="0" smtClean="0"/>
              <a:t>By stateless we mean that they do not hold state between client requests</a:t>
            </a:r>
          </a:p>
          <a:p>
            <a:pPr marL="384431" lvl="1" indent="-171450">
              <a:buFont typeface="Arial" pitchFamily="34" charset="0"/>
              <a:buChar char="•"/>
            </a:pPr>
            <a:r>
              <a:rPr lang="en-US" baseline="0" dirty="0" smtClean="0"/>
              <a:t>Stateless means that simple load balancing works – no need for sticky sessions</a:t>
            </a:r>
          </a:p>
          <a:p>
            <a:pPr marL="384431" lvl="1" indent="-171450">
              <a:buFont typeface="Arial" pitchFamily="34" charset="0"/>
              <a:buChar char="•"/>
            </a:pPr>
            <a:r>
              <a:rPr lang="en-US" baseline="0" dirty="0" smtClean="0"/>
              <a:t>Stateless means that the failure of a web server does not cause major issues for application- it is simply removed from the load balancer</a:t>
            </a:r>
          </a:p>
          <a:p>
            <a:pPr marL="171450" lvl="0" indent="-171450">
              <a:buFont typeface="Arial" pitchFamily="34" charset="0"/>
              <a:buChar char="•"/>
            </a:pPr>
            <a:r>
              <a:rPr lang="en-US" baseline="0" dirty="0" smtClean="0"/>
              <a:t>A stateful or storage tier</a:t>
            </a:r>
          </a:p>
          <a:p>
            <a:pPr marL="384431" lvl="1" indent="-171450">
              <a:buFont typeface="Arial" pitchFamily="34" charset="0"/>
              <a:buChar char="•"/>
            </a:pPr>
            <a:r>
              <a:rPr lang="en-US" baseline="0" dirty="0" smtClean="0"/>
              <a:t>This will generally involve some sort of scale out approach for large apps</a:t>
            </a:r>
          </a:p>
          <a:p>
            <a:pPr marL="384431" lvl="1" indent="-171450">
              <a:buFont typeface="Arial" pitchFamily="34" charset="0"/>
              <a:buChar char="•"/>
            </a:pPr>
            <a:r>
              <a:rPr lang="en-US" baseline="0" dirty="0" smtClean="0"/>
              <a:t>Often using partitioned databases</a:t>
            </a:r>
          </a:p>
          <a:p>
            <a:pPr marL="384431" lvl="1" indent="-171450">
              <a:buFont typeface="Arial" pitchFamily="34" charset="0"/>
              <a:buChar char="•"/>
            </a:pPr>
            <a:r>
              <a:rPr lang="en-US" baseline="0" dirty="0" smtClean="0"/>
              <a:t>Often some sort of queuing mechanism</a:t>
            </a:r>
          </a:p>
          <a:p>
            <a:pPr marL="171450" lvl="0" indent="-171450">
              <a:buFont typeface="Arial" pitchFamily="34" charset="0"/>
              <a:buChar char="•"/>
            </a:pPr>
            <a:r>
              <a:rPr lang="en-US" baseline="0" dirty="0" smtClean="0"/>
              <a:t>Applications will often perform processing in the background. </a:t>
            </a:r>
          </a:p>
          <a:p>
            <a:pPr marL="384431" lvl="1" indent="-171450">
              <a:buFont typeface="Arial" pitchFamily="34" charset="0"/>
              <a:buChar char="•"/>
            </a:pPr>
            <a:r>
              <a:rPr lang="en-US" baseline="0" dirty="0" smtClean="0"/>
              <a:t>Improves response time for users</a:t>
            </a:r>
          </a:p>
          <a:p>
            <a:pPr marL="384431" lvl="1" indent="-171450">
              <a:buFont typeface="Arial" pitchFamily="34" charset="0"/>
              <a:buChar char="•"/>
            </a:pPr>
            <a:r>
              <a:rPr lang="en-US" baseline="0" dirty="0" smtClean="0"/>
              <a:t>Allows load peaks to be buffered in queues</a:t>
            </a:r>
          </a:p>
          <a:p>
            <a:pPr marL="212981" lvl="1" indent="0">
              <a:buFont typeface="Arial" pitchFamily="34" charset="0"/>
              <a:buNone/>
            </a:pPr>
            <a:endParaRPr lang="en-US" baseline="0" dirty="0" smtClean="0"/>
          </a:p>
          <a:p>
            <a:pPr marL="212981" lvl="1" indent="0">
              <a:buFont typeface="Arial" pitchFamily="34" charset="0"/>
              <a:buNone/>
            </a:pPr>
            <a:r>
              <a:rPr lang="en-US" b="1" baseline="0" dirty="0" smtClean="0"/>
              <a:t>Windows Azure provides us with a Platform as a Service offering to implement these sorts of applications</a:t>
            </a:r>
          </a:p>
          <a:p>
            <a:pPr marL="0" indent="0">
              <a:buFont typeface="Arial" pitchFamily="34" charset="0"/>
              <a:buNone/>
            </a:pPr>
            <a:endParaRPr lang="en-US" dirty="0" smtClean="0"/>
          </a:p>
          <a:p>
            <a:pPr marL="0" indent="0">
              <a:buFont typeface="Arial" pitchFamily="34" charset="0"/>
              <a:buNone/>
            </a:pPr>
            <a:r>
              <a:rPr lang="en-US" b="1" dirty="0" smtClean="0"/>
              <a:t>Notes</a:t>
            </a:r>
          </a:p>
          <a:p>
            <a:pPr marL="0" indent="0">
              <a:buFont typeface="Arial" pitchFamily="34" charset="0"/>
              <a:buNone/>
            </a:pPr>
            <a:r>
              <a:rPr lang="en-US" b="0" dirty="0" smtClean="0"/>
              <a:t>http://msdn.microsoft.com/en-us/magazine/cc500561.aspx </a:t>
            </a:r>
          </a:p>
          <a:p>
            <a:r>
              <a:rPr lang="en-US" dirty="0" smtClean="0"/>
              <a:t>http://msdn.microsoft.com/en-us/library/ff650667.aspx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94024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Adding this tool to our arsenal…</a:t>
            </a:r>
          </a:p>
          <a:p>
            <a:pPr marL="171450" indent="-171450">
              <a:buFont typeface="Arial" pitchFamily="34" charset="0"/>
              <a:buChar char="•"/>
            </a:pPr>
            <a:r>
              <a:rPr lang="en-US" dirty="0" smtClean="0"/>
              <a:t>Load Leveling is idea that since Service Tier (Worker Role</a:t>
            </a:r>
            <a:r>
              <a:rPr lang="en-US" baseline="0" dirty="0" smtClean="0"/>
              <a:t> Instances) work is pulled, it and the Web Tier can operate independently (the Service Tier can “fall behind” and then catch up later when the Web Tier volume decreases)</a:t>
            </a:r>
            <a:endParaRPr lang="en-US" dirty="0" smtClean="0"/>
          </a:p>
          <a:p>
            <a:pPr marL="171450" indent="-171450">
              <a:buFont typeface="Arial" pitchFamily="34" charset="0"/>
              <a:buChar char="•"/>
            </a:pPr>
            <a:r>
              <a:rPr lang="en-US" dirty="0" smtClean="0"/>
              <a:t>May need to think about </a:t>
            </a:r>
            <a:r>
              <a:rPr lang="en-US" dirty="0" err="1" smtClean="0"/>
              <a:t>Idempotency</a:t>
            </a:r>
            <a:r>
              <a:rPr lang="en-US" dirty="0" smtClean="0"/>
              <a:t> &amp; Poison Messages</a:t>
            </a:r>
          </a:p>
          <a:p>
            <a:pPr marL="0" indent="0">
              <a:buFont typeface="Arial" pitchFamily="34" charset="0"/>
              <a:buNone/>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Queue-Centric</a:t>
            </a:r>
            <a:r>
              <a:rPr lang="en-US" baseline="0" dirty="0" smtClean="0"/>
              <a:t> Workflow Pattern</a:t>
            </a:r>
            <a:endParaRPr lang="en-US" dirty="0" smtClean="0"/>
          </a:p>
          <a:p>
            <a:pPr marL="171450" indent="-171450">
              <a:buFont typeface="Arial" pitchFamily="34" charset="0"/>
              <a:buChar char="•"/>
            </a:pPr>
            <a:r>
              <a:rPr lang="en-US" dirty="0" err="1" smtClean="0"/>
              <a:t>Idempotency</a:t>
            </a:r>
            <a:endParaRPr lang="en-US"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1040991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Cloud Services – most scalable, highest uptime, multi-tier – with focus on business processing rather than infrastructure</a:t>
            </a:r>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171450" marR="0" indent="-171450" algn="l" defTabSz="1218987"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endParaRPr lang="en-US" baseline="0" dirty="0" smtClean="0"/>
          </a:p>
          <a:p>
            <a:pPr marL="171450" indent="-171450">
              <a:buFont typeface="Arial" pitchFamily="34" charset="0"/>
              <a:buChar char="•"/>
            </a:pPr>
            <a:r>
              <a:rPr lang="en-US" baseline="0" dirty="0" smtClean="0"/>
              <a:t>The rest of this talk is about Cloud Services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3/16/2014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Enables you to build what we sometimes refer to as infinitely scalable applications.  They can support thousands of cores.</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t>
            </a:r>
          </a:p>
          <a:p>
            <a:pPr marL="171450" indent="-171450">
              <a:buFont typeface="Arial" pitchFamily="34" charset="0"/>
              <a:buChar char="•"/>
            </a:pPr>
            <a:r>
              <a:rPr lang="en-US" baseline="0" dirty="0" smtClean="0"/>
              <a:t>As well as support for automated updates.</a:t>
            </a:r>
          </a:p>
          <a:p>
            <a:pPr marL="171450" indent="-171450">
              <a:buFont typeface="Arial" pitchFamily="34" charset="0"/>
              <a:buChar char="•"/>
            </a:pPr>
            <a:r>
              <a:rPr lang="en-US" baseline="0" dirty="0" smtClean="0"/>
              <a:t>Managed upgrades.</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247725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baseline="0" dirty="0" smtClean="0"/>
              <a:t>Running Windows OS – so anything that runs on Windows could potentially run here – C++, Java, Python, etc.</a:t>
            </a:r>
          </a:p>
          <a:p>
            <a:pPr marL="171450" indent="-171450">
              <a:buFont typeface="Arial" pitchFamily="34" charset="0"/>
              <a:buChar char="•"/>
            </a:pPr>
            <a:r>
              <a:rPr lang="en-US" baseline="0" dirty="0" smtClean="0"/>
              <a:t>Role Instance (VM) Counts are # of VM instances for each Role Type – but is just a starting point – you can scale (or </a:t>
            </a:r>
            <a:r>
              <a:rPr lang="en-US" baseline="0" dirty="0" err="1" smtClean="0"/>
              <a:t>autoscale</a:t>
            </a:r>
            <a:r>
              <a:rPr lang="en-US" baseline="0" dirty="0" smtClean="0"/>
              <a:t>) after this</a:t>
            </a:r>
          </a:p>
          <a:p>
            <a:pPr marL="171450" indent="-171450">
              <a:buFont typeface="Arial" pitchFamily="34" charset="0"/>
              <a:buChar char="•"/>
            </a:pPr>
            <a:r>
              <a:rPr lang="en-US" baseline="0" dirty="0" smtClean="0"/>
              <a:t>Antenna looking thing is an END POINT</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0249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8668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Windows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75080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517580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4.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 Id="rId1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8" y="4612344"/>
            <a:ext cx="4091815" cy="858697"/>
          </a:xfrm>
        </p:spPr>
        <p:txBody>
          <a:bodyPr/>
          <a:lstStyle>
            <a:lvl1pPr marL="0" indent="0">
              <a:buFont typeface="Arial" pitchFamily="34" charset="0"/>
              <a:buNone/>
              <a:defRPr sz="1800">
                <a:solidFill>
                  <a:schemeClr val="bg1">
                    <a:alpha val="98000"/>
                  </a:schemeClr>
                </a:solidFill>
                <a:latin typeface="+mj-lt"/>
              </a:defRPr>
            </a:lvl1pPr>
            <a:lvl2pPr marL="345373" indent="0">
              <a:buFont typeface="Arial" pitchFamily="34" charset="0"/>
              <a:buNone/>
              <a:defRPr/>
            </a:lvl2pPr>
            <a:lvl3pPr marL="641918" indent="0">
              <a:buFont typeface="Arial" pitchFamily="34" charset="0"/>
              <a:buNone/>
              <a:defRPr/>
            </a:lvl3pPr>
            <a:lvl4pPr marL="944418" indent="0">
              <a:buFont typeface="Arial" pitchFamily="34" charset="0"/>
              <a:buNone/>
              <a:defRPr/>
            </a:lvl4pPr>
            <a:lvl5pPr marL="120404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6"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5"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0"/>
            <a:ext cx="1880410"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chemeClr val="bg1">
                    <a:alpha val="99000"/>
                  </a:schemeClr>
                </a:solidFill>
                <a:latin typeface="Segoe UI" pitchFamily="34" charset="0"/>
                <a:cs typeface="Arial" charset="0"/>
              </a:rPr>
              <a:t>© </a:t>
            </a:r>
            <a:r>
              <a:rPr lang="en-US" sz="525" dirty="0" smtClean="0">
                <a:solidFill>
                  <a:schemeClr val="bg1">
                    <a:alpha val="99000"/>
                  </a:schemeClr>
                </a:solidFill>
                <a:latin typeface="Segoe UI" pitchFamily="34" charset="0"/>
                <a:cs typeface="Arial" charset="0"/>
              </a:rPr>
              <a:t>2011 Microsoft </a:t>
            </a:r>
            <a:r>
              <a:rPr lang="en-US" sz="525"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chemeClr val="bg1">
                    <a:alpha val="99000"/>
                  </a:schemeClr>
                </a:solidFill>
                <a:latin typeface="Segoe UI" pitchFamily="34" charset="0"/>
                <a:cs typeface="Arial" charset="0"/>
              </a:rPr>
              <a:t>MICROSOFT </a:t>
            </a:r>
            <a:r>
              <a:rPr lang="en-US" sz="525"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417"/>
          </a:xfrm>
        </p:spPr>
        <p:txBody>
          <a:bodyPr/>
          <a:lstStyle>
            <a:lvl1pPr marL="0" indent="0">
              <a:buNone/>
              <a:defRPr lang="en-US" sz="6602"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527"/>
          </a:xfrm>
        </p:spPr>
        <p:txBody>
          <a:bodyPr/>
          <a:lstStyle>
            <a:lvl1pPr marL="0" indent="0">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3"/>
            <a:ext cx="8363937" cy="1188787"/>
          </a:xfrm>
        </p:spPr>
        <p:txBody>
          <a:bodyPr/>
          <a:lstStyle>
            <a:lvl1pPr>
              <a:lnSpc>
                <a:spcPct val="90000"/>
              </a:lnSpc>
              <a:defRPr sz="1800"/>
            </a:lvl1pPr>
            <a:lvl2pPr>
              <a:lnSpc>
                <a:spcPct val="90000"/>
              </a:lnSpc>
              <a:defRPr sz="1500"/>
            </a:lvl2pPr>
            <a:lvl3pPr>
              <a:lnSpc>
                <a:spcPct val="90000"/>
              </a:lnSpc>
              <a:defRPr sz="1350"/>
            </a:lvl3pPr>
            <a:lvl4pPr>
              <a:lnSpc>
                <a:spcPct val="90000"/>
              </a:lnSpc>
              <a:defRPr sz="1350"/>
            </a:lvl4pPr>
            <a:lvl5pPr>
              <a:lnSpc>
                <a:spcPct val="90000"/>
              </a:lnSpc>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14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828"/>
          </a:xfrm>
        </p:spPr>
        <p:txBody>
          <a:bodyPr/>
          <a:lstStyle>
            <a:lvl1pPr marL="0" indent="0">
              <a:spcBef>
                <a:spcPts val="0"/>
              </a:spcBef>
              <a:spcAft>
                <a:spcPts val="0"/>
              </a:spcAft>
              <a:buFont typeface="Arial" pitchFamily="34" charset="0"/>
              <a:buNone/>
              <a:defRPr lang="en-US" sz="2401" kern="1200" dirty="0" smtClean="0">
                <a:gradFill>
                  <a:gsLst>
                    <a:gs pos="0">
                      <a:srgbClr val="595959"/>
                    </a:gs>
                    <a:gs pos="86000">
                      <a:srgbClr val="595959"/>
                    </a:gs>
                  </a:gsLst>
                  <a:lin ang="5400000" scaled="0"/>
                </a:gradFill>
                <a:latin typeface="+mn-lt"/>
                <a:ea typeface="+mn-ea"/>
                <a:cs typeface="+mn-cs"/>
              </a:defRPr>
            </a:lvl1pPr>
            <a:lvl2pPr marL="516869" indent="-257244">
              <a:spcBef>
                <a:spcPts val="0"/>
              </a:spcBef>
              <a:spcAft>
                <a:spcPts val="0"/>
              </a:spcAft>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44" indent="-257244">
              <a:spcBef>
                <a:spcPts val="0"/>
              </a:spcBef>
              <a:spcAft>
                <a:spcPts val="300"/>
              </a:spcAft>
              <a:buFont typeface="Arial" pitchFamily="34" charset="0"/>
              <a:buChar char="•"/>
              <a:defRPr/>
            </a:lvl5pPr>
            <a:lvl6pPr marL="775303" indent="-257244">
              <a:buFont typeface="Arial" pitchFamily="34" charset="0"/>
              <a:buChar char="•"/>
              <a:defRPr sz="1800">
                <a:gradFill>
                  <a:gsLst>
                    <a:gs pos="0">
                      <a:srgbClr val="595959"/>
                    </a:gs>
                    <a:gs pos="86000">
                      <a:srgbClr val="595959"/>
                    </a:gs>
                  </a:gsLst>
                  <a:lin ang="5400000" scaled="0"/>
                </a:gradFill>
              </a:defRPr>
            </a:lvl6pPr>
            <a:lvl7pPr marL="942036" indent="-169114">
              <a:defRPr>
                <a:gradFill>
                  <a:gsLst>
                    <a:gs pos="0">
                      <a:srgbClr val="595959"/>
                    </a:gs>
                    <a:gs pos="86000">
                      <a:srgbClr val="595959"/>
                    </a:gs>
                  </a:gsLst>
                  <a:lin ang="5400000" scaled="0"/>
                </a:gradFill>
              </a:defRPr>
            </a:lvl7pPr>
            <a:lvl8pPr marL="1115913" indent="-173878">
              <a:defRPr>
                <a:gradFill>
                  <a:gsLst>
                    <a:gs pos="0">
                      <a:srgbClr val="595959"/>
                    </a:gs>
                    <a:gs pos="86000">
                      <a:srgbClr val="595959"/>
                    </a:gs>
                  </a:gsLst>
                  <a:lin ang="5400000" scaled="0"/>
                </a:gradFill>
              </a:defRPr>
            </a:lvl8pPr>
          </a:lstStyle>
          <a:p>
            <a:pPr marL="259625" lvl="0" indent="-259625" algn="l" defTabSz="685955" rtl="0" eaLnBrk="1" latinLnBrk="0" hangingPunct="1">
              <a:lnSpc>
                <a:spcPct val="90000"/>
              </a:lnSpc>
              <a:spcBef>
                <a:spcPct val="20000"/>
              </a:spcBef>
              <a:buSzPct val="90000"/>
              <a:buFont typeface="Arial" pitchFamily="34" charset="0"/>
              <a:buChar char="•"/>
            </a:pPr>
            <a:r>
              <a:rPr lang="en-US" smtClean="0"/>
              <a:t>Click to edit Master text styles</a:t>
            </a:r>
          </a:p>
          <a:p>
            <a:pPr marL="259625" lvl="1" indent="-259625" algn="l" defTabSz="685955" rtl="0" eaLnBrk="1" latinLnBrk="0" hangingPunct="1">
              <a:lnSpc>
                <a:spcPct val="90000"/>
              </a:lnSpc>
              <a:spcBef>
                <a:spcPct val="20000"/>
              </a:spcBef>
              <a:buSzPct val="90000"/>
              <a:buFont typeface="Arial" pitchFamily="34" charset="0"/>
              <a:buChar char="•"/>
            </a:pPr>
            <a:r>
              <a:rPr lang="en-US" smtClean="0"/>
              <a:t>Second level</a:t>
            </a:r>
          </a:p>
          <a:p>
            <a:pPr marL="259625" lvl="2" indent="-259625" algn="l" defTabSz="685955" rtl="0" eaLnBrk="1" latinLnBrk="0" hangingPunct="1">
              <a:lnSpc>
                <a:spcPct val="90000"/>
              </a:lnSpc>
              <a:spcBef>
                <a:spcPct val="20000"/>
              </a:spcBef>
              <a:buSzPct val="90000"/>
              <a:buFont typeface="Arial" pitchFamily="34" charset="0"/>
              <a:buChar char="•"/>
            </a:pPr>
            <a:r>
              <a:rPr lang="en-US" smtClean="0"/>
              <a:t>Third level</a:t>
            </a:r>
          </a:p>
          <a:p>
            <a:pPr marL="259625" lvl="3" indent="-259625" algn="l" defTabSz="685955" rtl="0" eaLnBrk="1" latinLnBrk="0" hangingPunct="1">
              <a:lnSpc>
                <a:spcPct val="90000"/>
              </a:lnSpc>
              <a:spcBef>
                <a:spcPct val="20000"/>
              </a:spcBef>
              <a:buSzPct val="90000"/>
              <a:buFont typeface="Arial" pitchFamily="34" charset="0"/>
              <a:buChar char="•"/>
            </a:pPr>
            <a:r>
              <a:rPr lang="en-US" smtClean="0"/>
              <a:t>Fourth level</a:t>
            </a:r>
          </a:p>
          <a:p>
            <a:pPr marL="259625" lvl="4" indent="-259625" algn="l" defTabSz="68595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8"/>
            <a:ext cx="4865192" cy="2002536"/>
          </a:xfrm>
        </p:spPr>
        <p:txBody>
          <a:bodyPr vert="horz" wrap="square" lIns="0" tIns="0" rIns="0" bIns="0" rtlCol="0" anchor="ctr" anchorCtr="0">
            <a:noAutofit/>
          </a:bodyPr>
          <a:lstStyle>
            <a:lvl1pPr algn="l" defTabSz="685955" rtl="0" eaLnBrk="1" latinLnBrk="0" hangingPunct="1">
              <a:lnSpc>
                <a:spcPct val="90000"/>
              </a:lnSpc>
              <a:spcBef>
                <a:spcPct val="0"/>
              </a:spcBef>
              <a:buNone/>
              <a:defRPr lang="en-US" sz="4501"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8747"/>
            <a:ext cx="5144840" cy="1371401"/>
          </a:xfrm>
        </p:spPr>
        <p:txBody>
          <a:bodyPr anchor="b" anchorCtr="0"/>
          <a:lstStyle>
            <a:lvl1pPr>
              <a:defRPr kumimoji="0" lang="en-US" sz="4951"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3"/>
            <a:ext cx="7680340" cy="461665"/>
          </a:xfrm>
        </p:spPr>
        <p:txBody>
          <a:bodyPr>
            <a:noAutofit/>
          </a:bodyPr>
          <a:lstStyle>
            <a:lvl1pPr marL="0" indent="0" algn="l">
              <a:lnSpc>
                <a:spcPct val="90000"/>
              </a:lnSpc>
              <a:spcBef>
                <a:spcPts val="0"/>
              </a:spcBef>
              <a:buNone/>
              <a:defRPr lang="en-US" sz="2701" kern="1200" spc="-53" baseline="0" dirty="0">
                <a:solidFill>
                  <a:schemeClr val="tx1">
                    <a:alpha val="99000"/>
                  </a:schemeClr>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grpSp>
      <p:sp>
        <p:nvSpPr>
          <p:cNvPr id="3" name="Subtitle 2"/>
          <p:cNvSpPr>
            <a:spLocks noGrp="1"/>
          </p:cNvSpPr>
          <p:nvPr>
            <p:ph type="subTitle" idx="1" hasCustomPrompt="1"/>
          </p:nvPr>
        </p:nvSpPr>
        <p:spPr>
          <a:xfrm>
            <a:off x="2606719" y="3551193"/>
            <a:ext cx="5213438" cy="980910"/>
          </a:xfrm>
        </p:spPr>
        <p:txBody>
          <a:bodyPr vert="horz" wrap="square" lIns="182880" tIns="182880" rIns="0" bIns="0" rtlCol="0" anchor="ctr" anchorCtr="0">
            <a:spAutoFit/>
          </a:bodyPr>
          <a:lstStyle>
            <a:lvl1pPr marL="431121" indent="-428739">
              <a:buNone/>
              <a:defRPr lang="en-US" sz="3301" spc="-75" dirty="0" smtClean="0">
                <a:solidFill>
                  <a:schemeClr val="tx1">
                    <a:alpha val="99000"/>
                  </a:schemeClr>
                </a:solidFill>
                <a:latin typeface="Segoe UI Light" pitchFamily="34" charset="0"/>
              </a:defRPr>
            </a:lvl1pPr>
            <a:lvl2pPr marL="259625" indent="-257244">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0" cy="561051"/>
          </a:xfrm>
        </p:spPr>
        <p:txBody>
          <a:bodyPr vert="horz" wrap="square" lIns="0" tIns="0" rIns="0" bIns="0" rtlCol="0" anchor="t">
            <a:spAutoFit/>
          </a:bodyPr>
          <a:lstStyle>
            <a:lvl1pPr marL="0" indent="0">
              <a:buNone/>
              <a:defRPr lang="en-US" sz="4051"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buFont typeface="Wingdings" pitchFamily="2" charset="2"/>
              <a:buNone/>
              <a:defRPr sz="3001">
                <a:solidFill>
                  <a:schemeClr val="tx1">
                    <a:alpha val="99000"/>
                  </a:schemeClr>
                </a:solidFill>
              </a:defRPr>
            </a:lvl1pPr>
            <a:lvl2pPr marL="213178"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247" indent="0">
              <a:buFont typeface="Wingdings" pitchFamily="2" charset="2"/>
              <a:buNone/>
              <a:tabLst/>
              <a:defRPr>
                <a:solidFill>
                  <a:schemeClr val="tx1">
                    <a:alpha val="99000"/>
                  </a:schemeClr>
                </a:solidFill>
                <a:latin typeface="+mn-lt"/>
              </a:defRPr>
            </a:lvl3pPr>
            <a:lvl4pPr marL="556170" indent="0">
              <a:buFont typeface="Wingdings" pitchFamily="2" charset="2"/>
              <a:buNone/>
              <a:defRPr>
                <a:solidFill>
                  <a:schemeClr val="tx1">
                    <a:alpha val="99000"/>
                  </a:schemeClr>
                </a:solidFill>
                <a:latin typeface="+mn-lt"/>
              </a:defRPr>
            </a:lvl4pPr>
            <a:lvl5pPr marL="68598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spcBef>
                <a:spcPts val="1800"/>
              </a:spcBef>
              <a:buNone/>
              <a:defRPr sz="3001">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78" indent="0">
              <a:buNone/>
              <a:defRPr lang="en-US" sz="1800" kern="1200" spc="0" baseline="0" dirty="0" smtClean="0">
                <a:solidFill>
                  <a:schemeClr val="tx1">
                    <a:alpha val="99000"/>
                  </a:schemeClr>
                </a:solidFill>
                <a:latin typeface="+mn-lt"/>
                <a:ea typeface="+mn-ea"/>
                <a:cs typeface="+mn-cs"/>
              </a:defRPr>
            </a:lvl3pPr>
            <a:lvl4pPr marL="342991" indent="0">
              <a:buNone/>
              <a:defRPr lang="en-US" sz="1500" kern="1200" spc="0" baseline="0" dirty="0" smtClean="0">
                <a:solidFill>
                  <a:schemeClr val="tx1">
                    <a:alpha val="99000"/>
                  </a:schemeClr>
                </a:solidFill>
                <a:latin typeface="+mn-lt"/>
                <a:ea typeface="+mn-ea"/>
                <a:cs typeface="+mn-cs"/>
              </a:defRPr>
            </a:lvl4pPr>
            <a:lvl5pPr marL="520442"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spcBef>
                <a:spcPts val="1800"/>
              </a:spcBef>
              <a:buNone/>
              <a:defRPr sz="3001">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78" indent="0">
              <a:buNone/>
              <a:defRPr lang="en-US" sz="1800" kern="1200" spc="0" baseline="0" dirty="0" smtClean="0">
                <a:solidFill>
                  <a:schemeClr val="tx1">
                    <a:alpha val="99000"/>
                  </a:schemeClr>
                </a:solidFill>
                <a:latin typeface="+mn-lt"/>
                <a:ea typeface="+mn-ea"/>
                <a:cs typeface="+mn-cs"/>
              </a:defRPr>
            </a:lvl3pPr>
            <a:lvl4pPr marL="342991" indent="0">
              <a:buNone/>
              <a:defRPr lang="en-US" sz="1500" kern="1200" spc="0" baseline="0" dirty="0" smtClean="0">
                <a:solidFill>
                  <a:schemeClr val="tx1">
                    <a:alpha val="99000"/>
                  </a:schemeClr>
                </a:solidFill>
                <a:latin typeface="+mn-lt"/>
                <a:ea typeface="+mn-ea"/>
                <a:cs typeface="+mn-cs"/>
              </a:defRPr>
            </a:lvl4pPr>
            <a:lvl5pPr marL="520442"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3"/>
            <a:ext cx="4047274" cy="1763816"/>
          </a:xfrm>
        </p:spPr>
        <p:txBody>
          <a:bodyPr>
            <a:spAutoFit/>
          </a:bodyPr>
          <a:lstStyle>
            <a:lvl1pPr marL="219133" indent="-219133">
              <a:spcBef>
                <a:spcPts val="900"/>
              </a:spcBef>
              <a:buClr>
                <a:schemeClr val="tx1"/>
              </a:buClr>
              <a:buFont typeface="Wingdings" pitchFamily="2" charset="2"/>
              <a:buChar char=""/>
              <a:defRPr/>
            </a:lvl1pPr>
            <a:lvl2pPr marL="390629" indent="-171496">
              <a:defRPr sz="1500"/>
            </a:lvl2pPr>
            <a:lvl3pPr marL="514487" indent="-123858">
              <a:tabLst/>
              <a:defRPr sz="1500"/>
            </a:lvl3pPr>
            <a:lvl4pPr marL="647873" indent="-133386">
              <a:defRPr/>
            </a:lvl4pPr>
            <a:lvl5pPr marL="771731" indent="-12385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3"/>
            <a:ext cx="4047274" cy="1763816"/>
          </a:xfrm>
        </p:spPr>
        <p:txBody>
          <a:bodyPr>
            <a:spAutoFit/>
          </a:bodyPr>
          <a:lstStyle>
            <a:lvl1pPr marL="254862" indent="-254862">
              <a:spcBef>
                <a:spcPts val="900"/>
              </a:spcBef>
              <a:buFont typeface="Wingdings" pitchFamily="2" charset="2"/>
              <a:buChar char=""/>
              <a:defRPr lang="en-US" sz="2701" kern="1200" spc="-53" baseline="0" dirty="0" smtClean="0">
                <a:solidFill>
                  <a:schemeClr val="tx1">
                    <a:alpha val="99000"/>
                  </a:schemeClr>
                </a:solidFill>
                <a:latin typeface="+mj-lt"/>
                <a:ea typeface="+mn-ea"/>
                <a:cs typeface="+mn-cs"/>
              </a:defRPr>
            </a:lvl1pPr>
            <a:lvl2pPr marL="476377" indent="-257244">
              <a:defRPr lang="en-US" sz="1500" kern="1200" spc="0" baseline="0" dirty="0" smtClean="0">
                <a:solidFill>
                  <a:schemeClr val="tx1">
                    <a:alpha val="99000"/>
                  </a:schemeClr>
                </a:solidFill>
                <a:latin typeface="+mn-lt"/>
                <a:ea typeface="+mn-ea"/>
                <a:cs typeface="+mn-cs"/>
              </a:defRPr>
            </a:lvl2pPr>
            <a:lvl3pPr marL="647873" indent="-257244">
              <a:defRPr lang="en-US" sz="1500" kern="1200" spc="0" baseline="0" dirty="0" smtClean="0">
                <a:solidFill>
                  <a:schemeClr val="tx1">
                    <a:alpha val="99000"/>
                  </a:schemeClr>
                </a:solidFill>
                <a:latin typeface="+mn-lt"/>
                <a:ea typeface="+mn-ea"/>
                <a:cs typeface="+mn-cs"/>
              </a:defRPr>
            </a:lvl3pPr>
            <a:lvl4pPr marL="771731" indent="-257244">
              <a:defRPr lang="en-US" sz="1500" kern="1200" spc="0" baseline="0" dirty="0" smtClean="0">
                <a:solidFill>
                  <a:schemeClr val="tx1">
                    <a:alpha val="99000"/>
                  </a:schemeClr>
                </a:solidFill>
                <a:latin typeface="+mn-lt"/>
                <a:ea typeface="+mn-ea"/>
                <a:cs typeface="+mn-cs"/>
              </a:defRPr>
            </a:lvl4pPr>
            <a:lvl5pPr marL="905116" indent="-257244">
              <a:defRPr lang="en-US" sz="1500" kern="1200" spc="0" baseline="0" dirty="0">
                <a:solidFill>
                  <a:schemeClr val="tx1">
                    <a:alpha val="99000"/>
                  </a:schemeClr>
                </a:solidFill>
                <a:latin typeface="+mn-lt"/>
                <a:ea typeface="+mn-ea"/>
                <a:cs typeface="+mn-cs"/>
              </a:defRPr>
            </a:lvl5pPr>
          </a:lstStyle>
          <a:p>
            <a:pPr marL="219133" marR="0" lvl="0"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133" marR="0" lvl="1"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133" marR="0" lvl="2"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133" marR="0" lvl="3"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133" marR="0" lvl="4"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667"/>
          </a:xfrm>
        </p:spPr>
        <p:txBody>
          <a:bodyPr/>
          <a:lstStyle>
            <a:lvl1pPr marL="256053" indent="-256053">
              <a:lnSpc>
                <a:spcPct val="90000"/>
              </a:lnSpc>
              <a:buSzPct val="80000"/>
              <a:buFont typeface="Arial" pitchFamily="34" charset="0"/>
              <a:buChar char="•"/>
              <a:defRPr sz="2401"/>
            </a:lvl1pPr>
            <a:lvl2pPr marL="470423" indent="-214370">
              <a:lnSpc>
                <a:spcPct val="90000"/>
              </a:lnSpc>
              <a:buSzPct val="80000"/>
              <a:buFont typeface="Arial" pitchFamily="34" charset="0"/>
              <a:buChar char="•"/>
              <a:defRPr sz="2101"/>
            </a:lvl2pPr>
            <a:lvl3pPr marL="685983" indent="-215561">
              <a:lnSpc>
                <a:spcPct val="90000"/>
              </a:lnSpc>
              <a:buSzPct val="80000"/>
              <a:buFont typeface="Arial" pitchFamily="34" charset="0"/>
              <a:buChar char="•"/>
              <a:defRPr sz="1800"/>
            </a:lvl3pPr>
            <a:lvl4pPr marL="1285027" indent="-169114">
              <a:lnSpc>
                <a:spcPct val="90000"/>
              </a:lnSpc>
              <a:buSzPct val="80000"/>
              <a:buFont typeface="Arial" pitchFamily="34" charset="0"/>
              <a:buChar char="•"/>
              <a:defRPr sz="1500"/>
            </a:lvl4pPr>
            <a:lvl5pPr marL="1458905" indent="-173878">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1500667"/>
          </a:xfrm>
        </p:spPr>
        <p:txBody>
          <a:bodyPr/>
          <a:lstStyle>
            <a:lvl1pPr marL="342991" indent="-342991">
              <a:lnSpc>
                <a:spcPct val="90000"/>
              </a:lnSpc>
              <a:buSzPct val="80000"/>
              <a:buFont typeface="Arial" pitchFamily="34" charset="0"/>
              <a:buChar char="•"/>
              <a:defRPr lang="en-US" sz="2401" kern="1200" spc="-53" baseline="0" dirty="0" smtClean="0">
                <a:solidFill>
                  <a:schemeClr val="tx1">
                    <a:alpha val="99000"/>
                  </a:schemeClr>
                </a:solidFill>
                <a:latin typeface="+mj-lt"/>
                <a:ea typeface="+mn-ea"/>
                <a:cs typeface="+mn-cs"/>
              </a:defRPr>
            </a:lvl1pPr>
            <a:lvl2pPr marL="599044" indent="-342991">
              <a:lnSpc>
                <a:spcPct val="90000"/>
              </a:lnSpc>
              <a:buSzPct val="80000"/>
              <a:buFont typeface="Arial" pitchFamily="34" charset="0"/>
              <a:buChar char="•"/>
              <a:defRPr lang="en-US" sz="2101" kern="1200" spc="0" baseline="0" dirty="0" smtClean="0">
                <a:solidFill>
                  <a:schemeClr val="tx1">
                    <a:alpha val="99000"/>
                  </a:schemeClr>
                </a:solidFill>
                <a:latin typeface="+mn-lt"/>
                <a:ea typeface="+mn-ea"/>
                <a:cs typeface="+mn-cs"/>
              </a:defRPr>
            </a:lvl2pPr>
            <a:lvl3pPr marL="727665" indent="-257244">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3157" indent="-257244">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2271" indent="-257244">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6053" marR="0" lvl="0"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6053" marR="0" lvl="1"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6053" marR="0" lvl="2"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6053" marR="0" lvl="3"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6053" marR="0" lvl="4"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3194"/>
          </a:xfrm>
        </p:spPr>
        <p:txBody>
          <a:bodyPr/>
          <a:lstStyle>
            <a:lvl1pPr marL="256053" indent="-256053">
              <a:lnSpc>
                <a:spcPct val="90000"/>
              </a:lnSpc>
              <a:buSzPct val="80000"/>
              <a:buFont typeface="Arial" pitchFamily="34" charset="0"/>
              <a:buChar char="•"/>
              <a:defRPr sz="2401"/>
            </a:lvl1pPr>
            <a:lvl2pPr marL="470423" indent="-214370">
              <a:lnSpc>
                <a:spcPct val="90000"/>
              </a:lnSpc>
              <a:buSzPct val="80000"/>
              <a:buFont typeface="Arial" pitchFamily="34" charset="0"/>
              <a:buChar char="•"/>
              <a:defRPr sz="2101"/>
            </a:lvl2pPr>
            <a:lvl3pPr marL="685983" indent="-215561">
              <a:lnSpc>
                <a:spcPct val="90000"/>
              </a:lnSpc>
              <a:buSzPct val="80000"/>
              <a:buFont typeface="Arial" pitchFamily="34" charset="0"/>
              <a:buChar char="•"/>
              <a:defRPr sz="1800"/>
            </a:lvl3pPr>
            <a:lvl4pPr marL="1285027" indent="-169114">
              <a:lnSpc>
                <a:spcPct val="90000"/>
              </a:lnSpc>
              <a:buSzPct val="80000"/>
              <a:buFont typeface="Arial" pitchFamily="34" charset="0"/>
              <a:buChar char="•"/>
              <a:defRPr sz="1500"/>
            </a:lvl4pPr>
            <a:lvl5pPr marL="1458905" indent="-173878">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1833194"/>
          </a:xfrm>
        </p:spPr>
        <p:txBody>
          <a:bodyPr/>
          <a:lstStyle>
            <a:lvl1pPr marL="342991" indent="-342991">
              <a:lnSpc>
                <a:spcPct val="90000"/>
              </a:lnSpc>
              <a:buSzPct val="80000"/>
              <a:buFont typeface="Arial" pitchFamily="34" charset="0"/>
              <a:buChar char="•"/>
              <a:defRPr lang="en-US" sz="2401" kern="1200" dirty="0" smtClean="0">
                <a:gradFill>
                  <a:gsLst>
                    <a:gs pos="0">
                      <a:srgbClr val="595959"/>
                    </a:gs>
                    <a:gs pos="86000">
                      <a:srgbClr val="595959"/>
                    </a:gs>
                  </a:gsLst>
                  <a:lin ang="5400000" scaled="0"/>
                </a:gradFill>
                <a:latin typeface="+mn-lt"/>
                <a:ea typeface="+mn-ea"/>
                <a:cs typeface="+mn-cs"/>
              </a:defRPr>
            </a:lvl1pPr>
            <a:lvl2pPr marL="599044" indent="-342991">
              <a:lnSpc>
                <a:spcPct val="90000"/>
              </a:lnSpc>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727665" indent="-25724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3157" indent="-25724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271" indent="-25724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6053" lvl="0" indent="-256053" algn="l" defTabSz="685955" rtl="0" eaLnBrk="1" latinLnBrk="0" hangingPunct="1">
              <a:lnSpc>
                <a:spcPct val="90000"/>
              </a:lnSpc>
              <a:spcBef>
                <a:spcPct val="20000"/>
              </a:spcBef>
              <a:buSzPct val="80000"/>
              <a:buFont typeface="Arial" pitchFamily="34" charset="0"/>
              <a:buChar char="•"/>
            </a:pPr>
            <a:r>
              <a:rPr lang="en-US" smtClean="0"/>
              <a:t>Click to edit Master text styles</a:t>
            </a:r>
          </a:p>
          <a:p>
            <a:pPr marL="256053" lvl="1" indent="-256053" algn="l" defTabSz="685955" rtl="0" eaLnBrk="1" latinLnBrk="0" hangingPunct="1">
              <a:lnSpc>
                <a:spcPct val="90000"/>
              </a:lnSpc>
              <a:spcBef>
                <a:spcPct val="20000"/>
              </a:spcBef>
              <a:buSzPct val="80000"/>
              <a:buFont typeface="Arial" pitchFamily="34" charset="0"/>
              <a:buChar char="•"/>
            </a:pPr>
            <a:r>
              <a:rPr lang="en-US" smtClean="0"/>
              <a:t>Second level</a:t>
            </a:r>
          </a:p>
          <a:p>
            <a:pPr marL="256053" lvl="2" indent="-256053" algn="l" defTabSz="685955" rtl="0" eaLnBrk="1" latinLnBrk="0" hangingPunct="1">
              <a:lnSpc>
                <a:spcPct val="90000"/>
              </a:lnSpc>
              <a:spcBef>
                <a:spcPct val="20000"/>
              </a:spcBef>
              <a:buSzPct val="80000"/>
              <a:buFont typeface="Arial" pitchFamily="34" charset="0"/>
              <a:buChar char="•"/>
            </a:pPr>
            <a:r>
              <a:rPr lang="en-US" smtClean="0"/>
              <a:t>Third level</a:t>
            </a:r>
          </a:p>
          <a:p>
            <a:pPr marL="256053" lvl="3" indent="-256053" algn="l" defTabSz="685955" rtl="0" eaLnBrk="1" latinLnBrk="0" hangingPunct="1">
              <a:lnSpc>
                <a:spcPct val="90000"/>
              </a:lnSpc>
              <a:spcBef>
                <a:spcPct val="20000"/>
              </a:spcBef>
              <a:buSzPct val="80000"/>
              <a:buFont typeface="Arial" pitchFamily="34" charset="0"/>
              <a:buChar char="•"/>
            </a:pPr>
            <a:r>
              <a:rPr lang="en-US" smtClean="0"/>
              <a:t>Fourth level</a:t>
            </a:r>
          </a:p>
          <a:p>
            <a:pPr marL="256053" lvl="4" indent="-256053" algn="l" defTabSz="68595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9"/>
            <a:ext cx="1261769"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472"/>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1459117"/>
          </a:xfrm>
        </p:spPr>
        <p:txBody>
          <a:bodyPr/>
          <a:lstStyle>
            <a:lvl1pPr marL="302499" indent="-302499">
              <a:buSzPct val="80000"/>
              <a:buFont typeface="Arial" pitchFamily="34" charset="0"/>
              <a:buChar char="•"/>
              <a:defRPr sz="2101"/>
            </a:lvl1pPr>
            <a:lvl2pPr marL="558552" indent="-241762">
              <a:buSzPct val="80000"/>
              <a:buFont typeface="Arial" pitchFamily="34" charset="0"/>
              <a:buChar char="•"/>
              <a:defRPr sz="2101"/>
            </a:lvl2pPr>
            <a:lvl3pPr marL="770540" indent="-211988" defTabSz="772922">
              <a:buSzPct val="80000"/>
              <a:buFont typeface="Arial" pitchFamily="34" charset="0"/>
              <a:buChar char="•"/>
              <a:defRPr sz="1800"/>
            </a:lvl3pPr>
            <a:lvl4pPr marL="988482" indent="-215561">
              <a:buSzPct val="80000"/>
              <a:buFont typeface="Arial" pitchFamily="34" charset="0"/>
              <a:buChar char="•"/>
              <a:defRPr sz="1500"/>
            </a:lvl4pPr>
            <a:lvl5pPr marL="1156406" indent="-16792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558472"/>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266797"/>
            <a:ext cx="4115872" cy="1459117"/>
          </a:xfrm>
        </p:spPr>
        <p:txBody>
          <a:bodyPr/>
          <a:lstStyle>
            <a:lvl1pPr marL="222300" indent="-222300">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1pPr>
            <a:lvl2pPr marL="342991" indent="-342991">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574034" indent="-25724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165" indent="-25724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796" indent="-25724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165" indent="-257244">
              <a:defRPr sz="1200"/>
            </a:lvl6pPr>
            <a:lvl7pPr marL="1202852" indent="-214370">
              <a:defRPr sz="1200"/>
            </a:lvl7pPr>
            <a:lvl8pPr>
              <a:defRPr sz="1200"/>
            </a:lvl8pPr>
            <a:lvl9pPr>
              <a:defRPr sz="1200"/>
            </a:lvl9pPr>
          </a:lstStyle>
          <a:p>
            <a:pPr marL="302499" lvl="0" indent="-302499" algn="l" defTabSz="685955" rtl="0" eaLnBrk="1" latinLnBrk="0" hangingPunct="1">
              <a:lnSpc>
                <a:spcPct val="90000"/>
              </a:lnSpc>
              <a:spcBef>
                <a:spcPct val="20000"/>
              </a:spcBef>
              <a:buSzPct val="80000"/>
            </a:pPr>
            <a:r>
              <a:rPr lang="en-US" smtClean="0"/>
              <a:t>Click to edit Master text styles</a:t>
            </a:r>
          </a:p>
          <a:p>
            <a:pPr marL="302499" lvl="1" indent="-302499" algn="l" defTabSz="685955" rtl="0" eaLnBrk="1" latinLnBrk="0" hangingPunct="1">
              <a:lnSpc>
                <a:spcPct val="90000"/>
              </a:lnSpc>
              <a:spcBef>
                <a:spcPct val="20000"/>
              </a:spcBef>
              <a:buSzPct val="80000"/>
            </a:pPr>
            <a:r>
              <a:rPr lang="en-US" smtClean="0"/>
              <a:t>Second level</a:t>
            </a:r>
          </a:p>
          <a:p>
            <a:pPr marL="302499" lvl="2" indent="-302499" algn="l" defTabSz="685955" rtl="0" eaLnBrk="1" latinLnBrk="0" hangingPunct="1">
              <a:lnSpc>
                <a:spcPct val="90000"/>
              </a:lnSpc>
              <a:spcBef>
                <a:spcPct val="20000"/>
              </a:spcBef>
              <a:buSzPct val="80000"/>
            </a:pPr>
            <a:r>
              <a:rPr lang="en-US" smtClean="0"/>
              <a:t>Third level</a:t>
            </a:r>
          </a:p>
          <a:p>
            <a:pPr marL="302499" lvl="3" indent="-302499" algn="l" defTabSz="685955" rtl="0" eaLnBrk="1" latinLnBrk="0" hangingPunct="1">
              <a:lnSpc>
                <a:spcPct val="90000"/>
              </a:lnSpc>
              <a:spcBef>
                <a:spcPct val="20000"/>
              </a:spcBef>
              <a:buSzPct val="80000"/>
            </a:pPr>
            <a:r>
              <a:rPr lang="en-US" smtClean="0"/>
              <a:t>Fourth level</a:t>
            </a:r>
          </a:p>
          <a:p>
            <a:pPr marL="302499" lvl="4" indent="-302499" algn="l" defTabSz="68595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916"/>
          </a:xfrm>
        </p:spPr>
        <p:txBody>
          <a:bodyPr/>
          <a:lstStyle>
            <a:lvl1pPr marL="0" indent="0">
              <a:spcBef>
                <a:spcPts val="900"/>
              </a:spcBef>
              <a:buNone/>
              <a:defRPr sz="3001">
                <a:solidFill>
                  <a:schemeClr val="tx2">
                    <a:alpha val="99000"/>
                  </a:schemeClr>
                </a:solidFill>
                <a:latin typeface="+mj-lt"/>
              </a:defRPr>
            </a:lvl1pPr>
            <a:lvl2pPr marL="0" indent="0">
              <a:buNone/>
              <a:defRPr sz="1500"/>
            </a:lvl2pPr>
            <a:lvl3pPr marL="175069" indent="0">
              <a:buNone/>
              <a:defRPr sz="1500"/>
            </a:lvl3pPr>
            <a:lvl4pPr marL="342991" indent="0">
              <a:buNone/>
              <a:defRPr sz="1500"/>
            </a:lvl4pPr>
            <a:lvl5pPr marL="520442"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916"/>
          </a:xfrm>
        </p:spPr>
        <p:txBody>
          <a:bodyPr/>
          <a:lstStyle>
            <a:lvl1pPr marL="0" indent="0">
              <a:spcBef>
                <a:spcPts val="900"/>
              </a:spcBef>
              <a:buNone/>
              <a:defRPr lang="en-US" sz="3001" kern="1200" spc="-53" baseline="0" dirty="0" smtClean="0">
                <a:solidFill>
                  <a:schemeClr val="tx2">
                    <a:alpha val="99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916"/>
          </a:xfrm>
        </p:spPr>
        <p:txBody>
          <a:bodyPr/>
          <a:lstStyle>
            <a:lvl1pPr marL="0" indent="0">
              <a:spcBef>
                <a:spcPts val="900"/>
              </a:spcBef>
              <a:buNone/>
              <a:defRPr sz="3001">
                <a:solidFill>
                  <a:schemeClr val="tx1">
                    <a:alpha val="99000"/>
                  </a:schemeClr>
                </a:solidFill>
                <a:latin typeface="+mj-lt"/>
              </a:defRPr>
            </a:lvl1pPr>
            <a:lvl2pPr marL="0" indent="0">
              <a:buNone/>
              <a:defRPr sz="1500">
                <a:solidFill>
                  <a:schemeClr val="tx1">
                    <a:alpha val="99000"/>
                  </a:schemeClr>
                </a:solidFill>
              </a:defRPr>
            </a:lvl2pPr>
            <a:lvl3pPr marL="175069" indent="0">
              <a:buNone/>
              <a:defRPr sz="1500">
                <a:solidFill>
                  <a:schemeClr val="tx1">
                    <a:alpha val="99000"/>
                  </a:schemeClr>
                </a:solidFill>
              </a:defRPr>
            </a:lvl3pPr>
            <a:lvl4pPr marL="342991" indent="0">
              <a:buNone/>
              <a:defRPr sz="1500">
                <a:solidFill>
                  <a:schemeClr val="tx1">
                    <a:alpha val="99000"/>
                  </a:schemeClr>
                </a:solidFill>
              </a:defRPr>
            </a:lvl4pPr>
            <a:lvl5pPr marL="520442"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916"/>
          </a:xfrm>
        </p:spPr>
        <p:txBody>
          <a:bodyPr/>
          <a:lstStyle>
            <a:lvl1pPr marL="0" indent="0">
              <a:spcBef>
                <a:spcPts val="900"/>
              </a:spcBef>
              <a:buNone/>
              <a:defRPr lang="en-US" sz="3001" kern="1200" spc="-53" baseline="0" dirty="0" smtClean="0">
                <a:solidFill>
                  <a:schemeClr val="tx1">
                    <a:alpha val="99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7"/>
            <a:ext cx="8366320" cy="1449756"/>
          </a:xfrm>
        </p:spPr>
        <p:txBody>
          <a:bodyPr/>
          <a:lstStyle>
            <a:lvl1pPr marL="0" indent="0">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3"/>
            <a:ext cx="8366320" cy="498726"/>
          </a:xfrm>
        </p:spPr>
        <p:txBody>
          <a:bodyPr/>
          <a:lstStyle>
            <a:lvl1pPr>
              <a:defRPr sz="360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306"/>
          </a:xfrm>
          <a:prstGeom prst="rect">
            <a:avLst/>
          </a:prstGeom>
        </p:spPr>
        <p:txBody>
          <a:bodyPr/>
          <a:lstStyle>
            <a:lvl1pPr marL="257244" indent="-25724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613" indent="-2143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983" indent="-2143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479" indent="-1714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974" indent="-1714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9"/>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51"/>
            <a:ext cx="897513" cy="138112"/>
          </a:xfrm>
          <a:prstGeom prst="rect">
            <a:avLst/>
          </a:prstGeom>
        </p:spPr>
      </p:pic>
      <p:sp>
        <p:nvSpPr>
          <p:cNvPr id="5" name="Rectangle 4"/>
          <p:cNvSpPr/>
          <p:nvPr userDrawn="1"/>
        </p:nvSpPr>
        <p:spPr bwMode="auto">
          <a:xfrm>
            <a:off x="0" y="3"/>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3"/>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40"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498"/>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6"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9"/>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3"/>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2" y="6315957"/>
            <a:ext cx="2209573" cy="230832"/>
          </a:xfrm>
          <a:prstGeom prst="rect">
            <a:avLst/>
          </a:prstGeom>
          <a:noFill/>
        </p:spPr>
        <p:txBody>
          <a:bodyPr wrap="square" lIns="0" tIns="0" rIns="0" bIns="0" rtlCol="0">
            <a:spAutoFit/>
          </a:bodyPr>
          <a:lstStyle/>
          <a:p>
            <a:pPr algn="ctr" defTabSz="685955"/>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20" y="4463043"/>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2" y="2862281"/>
            <a:ext cx="789307"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472"/>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2266796"/>
            <a:ext cx="4114800" cy="1459117"/>
          </a:xfrm>
        </p:spPr>
        <p:txBody>
          <a:bodyPr/>
          <a:lstStyle>
            <a:lvl1pPr marL="302499" indent="-302499">
              <a:buSzPct val="80000"/>
              <a:buFont typeface="Arial" pitchFamily="34" charset="0"/>
              <a:buChar char="•"/>
              <a:defRPr sz="2101"/>
            </a:lvl1pPr>
            <a:lvl2pPr marL="558552" indent="-241762">
              <a:buSzPct val="80000"/>
              <a:buFont typeface="Arial" pitchFamily="34" charset="0"/>
              <a:buChar char="•"/>
              <a:defRPr sz="2101"/>
            </a:lvl2pPr>
            <a:lvl3pPr marL="770540" indent="-211988" defTabSz="772922">
              <a:buSzPct val="80000"/>
              <a:buFont typeface="Arial" pitchFamily="34" charset="0"/>
              <a:buChar char="•"/>
              <a:defRPr sz="1800"/>
            </a:lvl3pPr>
            <a:lvl4pPr marL="988482" indent="-215561">
              <a:buSzPct val="80000"/>
              <a:buFont typeface="Arial" pitchFamily="34" charset="0"/>
              <a:buChar char="•"/>
              <a:defRPr sz="1500"/>
            </a:lvl4pPr>
            <a:lvl5pPr marL="1156406" indent="-16792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558472"/>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266797"/>
            <a:ext cx="4115872" cy="1459117"/>
          </a:xfrm>
        </p:spPr>
        <p:txBody>
          <a:bodyPr/>
          <a:lstStyle>
            <a:lvl1pPr marL="222300" indent="-222300">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1pPr>
            <a:lvl2pPr marL="342991" indent="-342991">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574034" indent="-25724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165" indent="-25724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796" indent="-25724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165" indent="-257244">
              <a:defRPr sz="1200"/>
            </a:lvl6pPr>
            <a:lvl7pPr marL="1202852" indent="-214370">
              <a:defRPr sz="1200"/>
            </a:lvl7pPr>
            <a:lvl8pPr>
              <a:defRPr sz="1200"/>
            </a:lvl8pPr>
            <a:lvl9pPr>
              <a:defRPr sz="1200"/>
            </a:lvl9pPr>
          </a:lstStyle>
          <a:p>
            <a:pPr marL="302499" lvl="0" indent="-302499" algn="l" defTabSz="685955" rtl="0" eaLnBrk="1" latinLnBrk="0" hangingPunct="1">
              <a:lnSpc>
                <a:spcPct val="90000"/>
              </a:lnSpc>
              <a:spcBef>
                <a:spcPct val="20000"/>
              </a:spcBef>
              <a:buSzPct val="80000"/>
            </a:pPr>
            <a:r>
              <a:rPr lang="en-US" smtClean="0"/>
              <a:t>Click to edit Master text styles</a:t>
            </a:r>
          </a:p>
          <a:p>
            <a:pPr marL="302499" lvl="1" indent="-302499" algn="l" defTabSz="685955" rtl="0" eaLnBrk="1" latinLnBrk="0" hangingPunct="1">
              <a:lnSpc>
                <a:spcPct val="90000"/>
              </a:lnSpc>
              <a:spcBef>
                <a:spcPct val="20000"/>
              </a:spcBef>
              <a:buSzPct val="80000"/>
            </a:pPr>
            <a:r>
              <a:rPr lang="en-US" smtClean="0"/>
              <a:t>Second level</a:t>
            </a:r>
          </a:p>
          <a:p>
            <a:pPr marL="302499" lvl="2" indent="-302499" algn="l" defTabSz="685955" rtl="0" eaLnBrk="1" latinLnBrk="0" hangingPunct="1">
              <a:lnSpc>
                <a:spcPct val="90000"/>
              </a:lnSpc>
              <a:spcBef>
                <a:spcPct val="20000"/>
              </a:spcBef>
              <a:buSzPct val="80000"/>
            </a:pPr>
            <a:r>
              <a:rPr lang="en-US" smtClean="0"/>
              <a:t>Third level</a:t>
            </a:r>
          </a:p>
          <a:p>
            <a:pPr marL="302499" lvl="3" indent="-302499" algn="l" defTabSz="685955" rtl="0" eaLnBrk="1" latinLnBrk="0" hangingPunct="1">
              <a:lnSpc>
                <a:spcPct val="90000"/>
              </a:lnSpc>
              <a:spcBef>
                <a:spcPct val="20000"/>
              </a:spcBef>
              <a:buSzPct val="80000"/>
            </a:pPr>
            <a:r>
              <a:rPr lang="en-US" smtClean="0"/>
              <a:t>Fourth level</a:t>
            </a:r>
          </a:p>
          <a:p>
            <a:pPr marL="302499" lvl="4" indent="-302499" algn="l" defTabSz="68595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9"/>
            <a:ext cx="1261769"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3"/>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3"/>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3"/>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7"/>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561051"/>
          </a:xfrm>
        </p:spPr>
        <p:txBody>
          <a:bodyPr/>
          <a:lstStyle>
            <a:lvl1pPr>
              <a:defRPr sz="4051"/>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145"/>
            <a:ext cx="521034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955" rtl="0" eaLnBrk="1" latinLnBrk="0" hangingPunct="1">
              <a:lnSpc>
                <a:spcPct val="90000"/>
              </a:lnSpc>
              <a:spcBef>
                <a:spcPts val="0"/>
              </a:spcBef>
              <a:spcAft>
                <a:spcPts val="675"/>
              </a:spcAft>
              <a:buSzPct val="80000"/>
            </a:pPr>
            <a:r>
              <a:rPr lang="en-US" dirty="0" smtClean="0"/>
              <a:t>Click to edit Master text styles</a:t>
            </a:r>
          </a:p>
          <a:p>
            <a:pPr marL="2382" lvl="1" indent="0" algn="l" defTabSz="685955"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475134" y="2133600"/>
            <a:ext cx="204520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lvl="0" defTabSz="914484"/>
            <a:endParaRPr lang="en-US" sz="12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5"/>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66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73" indent="-345373" algn="l" defTabSz="685955" rtl="0" eaLnBrk="1" latinLnBrk="0" hangingPunct="1">
        <a:lnSpc>
          <a:spcPct val="90000"/>
        </a:lnSpc>
        <a:spcBef>
          <a:spcPct val="20000"/>
        </a:spcBef>
        <a:buSzPct val="80000"/>
        <a:buFont typeface="Arial" pitchFamily="34" charset="0"/>
        <a:buChar char="•"/>
        <a:defRPr sz="2401" kern="1200">
          <a:gradFill>
            <a:gsLst>
              <a:gs pos="0">
                <a:srgbClr val="595959"/>
              </a:gs>
              <a:gs pos="86000">
                <a:srgbClr val="595959"/>
              </a:gs>
            </a:gsLst>
            <a:lin ang="5400000" scaled="0"/>
          </a:gradFill>
          <a:latin typeface="+mn-lt"/>
          <a:ea typeface="+mn-ea"/>
          <a:cs typeface="+mn-cs"/>
        </a:defRPr>
      </a:lvl1pPr>
      <a:lvl2pPr marL="641918" indent="-296545" algn="l" defTabSz="685955" rtl="0" eaLnBrk="1" latinLnBrk="0" hangingPunct="1">
        <a:lnSpc>
          <a:spcPct val="90000"/>
        </a:lnSpc>
        <a:spcBef>
          <a:spcPct val="20000"/>
        </a:spcBef>
        <a:buSzPct val="80000"/>
        <a:buFont typeface="Arial" pitchFamily="34" charset="0"/>
        <a:buChar char="•"/>
        <a:defRPr sz="2101" kern="1200">
          <a:gradFill>
            <a:gsLst>
              <a:gs pos="0">
                <a:srgbClr val="595959"/>
              </a:gs>
              <a:gs pos="86000">
                <a:srgbClr val="595959"/>
              </a:gs>
            </a:gsLst>
            <a:lin ang="5400000" scaled="0"/>
          </a:gradFill>
          <a:latin typeface="+mn-lt"/>
          <a:ea typeface="+mn-ea"/>
          <a:cs typeface="+mn-cs"/>
        </a:defRPr>
      </a:lvl2pPr>
      <a:lvl3pPr marL="944418" indent="-302499" algn="l" defTabSz="68595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4043" indent="-259625"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523" indent="-252480"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35" y="228604"/>
            <a:ext cx="8363939" cy="49872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905003"/>
            <a:ext cx="8363937" cy="11887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3601"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955"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792" indent="-5954" algn="l" defTabSz="685955"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630"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726"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820" indent="0"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3"/>
            <a:ext cx="8366320" cy="1491306"/>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alpha val="99000"/>
            </a:schemeClr>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chemeClr val="tx1">
              <a:alpha val="99000"/>
            </a:schemeClr>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chemeClr val="tx1">
              <a:alpha val="99000"/>
            </a:schemeClr>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56105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3"/>
            <a:ext cx="8366320" cy="149130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gradFill>
            <a:gsLst>
              <a:gs pos="1250">
                <a:schemeClr val="tx1"/>
              </a:gs>
              <a:gs pos="100000">
                <a:schemeClr val="tx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gradFill>
            <a:gsLst>
              <a:gs pos="1250">
                <a:schemeClr val="tx1"/>
              </a:gs>
              <a:gs pos="100000">
                <a:schemeClr val="tx1"/>
              </a:gs>
            </a:gsLst>
            <a:lin ang="5400000" scaled="0"/>
          </a:gra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gradFill>
            <a:gsLst>
              <a:gs pos="1250">
                <a:schemeClr val="tx1"/>
              </a:gs>
              <a:gs pos="100000">
                <a:schemeClr val="tx1"/>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oleObject" Target="../embeddings/oleObject5.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33.xml"/><Relationship Id="rId7" Type="http://schemas.openxmlformats.org/officeDocument/2006/relationships/oleObject" Target="../embeddings/oleObject6.bin"/><Relationship Id="rId2" Type="http://schemas.openxmlformats.org/officeDocument/2006/relationships/tags" Target="../tags/tag32.xml"/><Relationship Id="rId1" Type="http://schemas.openxmlformats.org/officeDocument/2006/relationships/vmlDrawing" Target="../drawings/vmlDrawing6.v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34.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43.emf"/><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image" Target="../media/image43.emf"/><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1" Type="http://schemas.openxmlformats.org/officeDocument/2006/relationships/vmlDrawing" Target="../drawings/vmlDrawing8.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oleObject" Target="../embeddings/oleObject8.bin"/><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notesSlide" Target="../notesSlides/notesSlide13.xml"/><Relationship Id="rId10" Type="http://schemas.openxmlformats.org/officeDocument/2006/relationships/tags" Target="../tags/tag45.xml"/><Relationship Id="rId19" Type="http://schemas.openxmlformats.org/officeDocument/2006/relationships/tags" Target="../tags/tag54.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58.xml"/><Relationship Id="rId7" Type="http://schemas.openxmlformats.org/officeDocument/2006/relationships/notesSlide" Target="../notesSlides/notesSlide15.xml"/><Relationship Id="rId2" Type="http://schemas.openxmlformats.org/officeDocument/2006/relationships/tags" Target="../tags/tag57.xml"/><Relationship Id="rId1" Type="http://schemas.openxmlformats.org/officeDocument/2006/relationships/vmlDrawing" Target="../drawings/vmlDrawing9.vml"/><Relationship Id="rId6" Type="http://schemas.openxmlformats.org/officeDocument/2006/relationships/slideLayout" Target="../slideLayouts/slideLayout6.xml"/><Relationship Id="rId11" Type="http://schemas.microsoft.com/office/2007/relationships/hdphoto" Target="../media/hdphoto8.wdp"/><Relationship Id="rId5" Type="http://schemas.openxmlformats.org/officeDocument/2006/relationships/tags" Target="../tags/tag60.xml"/><Relationship Id="rId10" Type="http://schemas.openxmlformats.org/officeDocument/2006/relationships/image" Target="../media/image49.png"/><Relationship Id="rId4" Type="http://schemas.openxmlformats.org/officeDocument/2006/relationships/tags" Target="../tags/tag59.xml"/><Relationship Id="rId9" Type="http://schemas.openxmlformats.org/officeDocument/2006/relationships/image" Target="../media/image43.emf"/></Relationships>
</file>

<file path=ppt/slides/_rels/slide16.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62.xml"/><Relationship Id="rId7" Type="http://schemas.openxmlformats.org/officeDocument/2006/relationships/oleObject" Target="../embeddings/oleObject10.bin"/><Relationship Id="rId2" Type="http://schemas.openxmlformats.org/officeDocument/2006/relationships/tags" Target="../tags/tag61.xml"/><Relationship Id="rId1" Type="http://schemas.openxmlformats.org/officeDocument/2006/relationships/vmlDrawing" Target="../drawings/vmlDrawing10.vml"/><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63.xml"/></Relationships>
</file>

<file path=ppt/slides/_rels/slide17.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tags" Target="../tags/tag65.xml"/><Relationship Id="rId21" Type="http://schemas.openxmlformats.org/officeDocument/2006/relationships/slideLayout" Target="../slideLayouts/slideLayout3.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image" Target="../media/image43.emf"/><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oleObject" Target="../embeddings/oleObject11.bin"/><Relationship Id="rId10" Type="http://schemas.openxmlformats.org/officeDocument/2006/relationships/tags" Target="../tags/tag72.xml"/><Relationship Id="rId19" Type="http://schemas.openxmlformats.org/officeDocument/2006/relationships/tags" Target="../tags/tag81.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84.xml"/><Relationship Id="rId7" Type="http://schemas.openxmlformats.org/officeDocument/2006/relationships/oleObject" Target="../embeddings/oleObject12.bin"/><Relationship Id="rId2" Type="http://schemas.openxmlformats.org/officeDocument/2006/relationships/tags" Target="../tags/tag83.xml"/><Relationship Id="rId1" Type="http://schemas.openxmlformats.org/officeDocument/2006/relationships/vmlDrawing" Target="../drawings/vmlDrawing12.v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85.xml"/></Relationships>
</file>

<file path=ppt/slides/_rels/slide1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87.xml"/><Relationship Id="rId7" Type="http://schemas.openxmlformats.org/officeDocument/2006/relationships/oleObject" Target="../embeddings/oleObject13.bin"/><Relationship Id="rId2" Type="http://schemas.openxmlformats.org/officeDocument/2006/relationships/tags" Target="../tags/tag86.xml"/><Relationship Id="rId1" Type="http://schemas.openxmlformats.org/officeDocument/2006/relationships/vmlDrawing" Target="../drawings/vmlDrawing13.v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90.xml"/><Relationship Id="rId7" Type="http://schemas.openxmlformats.org/officeDocument/2006/relationships/oleObject" Target="../embeddings/oleObject14.bin"/><Relationship Id="rId2" Type="http://schemas.openxmlformats.org/officeDocument/2006/relationships/tags" Target="../tags/tag89.xml"/><Relationship Id="rId1" Type="http://schemas.openxmlformats.org/officeDocument/2006/relationships/vmlDrawing" Target="../drawings/vmlDrawing14.v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91.xml"/></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94.xml"/></Relationships>
</file>

<file path=ppt/slides/_rels/slide22.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image" Target="../media/image43.emf"/><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vmlDrawing" Target="../drawings/vmlDrawing16.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oleObject" Target="../embeddings/oleObject16.bin"/><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notesSlide" Target="../notesSlides/notesSlide22.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7.emf"/><Relationship Id="rId7" Type="http://schemas.openxmlformats.org/officeDocument/2006/relationships/image" Target="../media/image53.emf"/><Relationship Id="rId12" Type="http://schemas.openxmlformats.org/officeDocument/2006/relationships/image" Target="../media/image57.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2.emf"/><Relationship Id="rId11" Type="http://schemas.openxmlformats.org/officeDocument/2006/relationships/image" Target="../media/image56.emf"/><Relationship Id="rId5" Type="http://schemas.openxmlformats.org/officeDocument/2006/relationships/image" Target="../media/image51.emf"/><Relationship Id="rId10" Type="http://schemas.openxmlformats.org/officeDocument/2006/relationships/image" Target="../media/image55.emf"/><Relationship Id="rId4" Type="http://schemas.openxmlformats.org/officeDocument/2006/relationships/image" Target="../media/image50.emf"/><Relationship Id="rId9" Type="http://schemas.openxmlformats.org/officeDocument/2006/relationships/image" Target="../media/image54.emf"/></Relationships>
</file>

<file path=ppt/slides/_rels/slide26.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slideLayout" Target="../slideLayouts/slideLayout6.xml"/><Relationship Id="rId3" Type="http://schemas.openxmlformats.org/officeDocument/2006/relationships/tags" Target="../tags/tag116.xml"/><Relationship Id="rId21" Type="http://schemas.openxmlformats.org/officeDocument/2006/relationships/image" Target="../media/image43.emf"/><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tags" Target="../tags/tag128.xml"/><Relationship Id="rId10" Type="http://schemas.openxmlformats.org/officeDocument/2006/relationships/tags" Target="../tags/tag123.xml"/><Relationship Id="rId19" Type="http://schemas.openxmlformats.org/officeDocument/2006/relationships/notesSlide" Target="../notesSlides/notesSlide26.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8.emf"/><Relationship Id="rId7"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51.emf"/><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7.emf"/><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5.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43.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3.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notesSlide" Target="../notesSlides/notesSlide9.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slideLayout" Target="../slideLayouts/slideLayout6.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image" Target="../media/image43.emf"/><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37" y="2532602"/>
            <a:ext cx="7749068" cy="1019663"/>
          </a:xfrm>
        </p:spPr>
        <p:txBody>
          <a:bodyPr/>
          <a:lstStyle/>
          <a:p>
            <a:r>
              <a:rPr lang="en-US" dirty="0" smtClean="0"/>
              <a:t>Cloud </a:t>
            </a:r>
            <a:r>
              <a:rPr lang="en-US" dirty="0"/>
              <a:t>Services and </a:t>
            </a:r>
            <a:r>
              <a:rPr lang="en-US" dirty="0" smtClean="0"/>
              <a:t/>
            </a:r>
            <a:br>
              <a:rPr lang="en-US" dirty="0" smtClean="0"/>
            </a:br>
            <a:r>
              <a:rPr lang="en-US" dirty="0" smtClean="0"/>
              <a:t>Service </a:t>
            </a:r>
            <a:r>
              <a:rPr lang="en-US" dirty="0"/>
              <a:t>Bus </a:t>
            </a:r>
            <a:r>
              <a:rPr lang="en-US" dirty="0" smtClean="0"/>
              <a:t>Queue</a:t>
            </a:r>
            <a:endParaRPr lang="en-US" dirty="0"/>
          </a:p>
        </p:txBody>
      </p:sp>
      <p:sp>
        <p:nvSpPr>
          <p:cNvPr id="2" name="Text Placeholder 1"/>
          <p:cNvSpPr>
            <a:spLocks noGrp="1"/>
          </p:cNvSpPr>
          <p:nvPr>
            <p:ph type="body" sz="quarter" idx="11"/>
          </p:nvPr>
        </p:nvSpPr>
        <p:spPr>
          <a:xfrm>
            <a:off x="389436" y="4505046"/>
            <a:ext cx="6766263" cy="55414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51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856580"/>
                        <a:ext cx="119094" cy="119094"/>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smtClean="0"/>
              <a:t>Cloud Service Samples</a:t>
            </a:r>
            <a:endParaRPr lang="en-US" dirty="0"/>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32072121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614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Fault Domains</a:t>
            </a:r>
            <a:endParaRPr lang="en-US" dirty="0"/>
          </a:p>
        </p:txBody>
      </p:sp>
      <p:sp>
        <p:nvSpPr>
          <p:cNvPr id="3" name="Content Placeholder 2"/>
          <p:cNvSpPr>
            <a:spLocks noGrp="1"/>
          </p:cNvSpPr>
          <p:nvPr>
            <p:ph sz="quarter" idx="10"/>
            <p:custDataLst>
              <p:tags r:id="rId4"/>
            </p:custDataLst>
          </p:nvPr>
        </p:nvSpPr>
        <p:spPr>
          <a:xfrm>
            <a:off x="389437" y="1954622"/>
            <a:ext cx="8368939" cy="2198166"/>
          </a:xfrm>
        </p:spPr>
        <p:txBody>
          <a:bodyPr/>
          <a:lstStyle/>
          <a:p>
            <a:r>
              <a:rPr lang="en-US" sz="3001" dirty="0">
                <a:solidFill>
                  <a:schemeClr val="accent2">
                    <a:alpha val="99000"/>
                  </a:schemeClr>
                </a:solidFill>
                <a:latin typeface="Segoe UI Light" pitchFamily="34" charset="0"/>
              </a:rPr>
              <a:t>99.95% Uptime Guarantee</a:t>
            </a:r>
          </a:p>
          <a:p>
            <a:pPr marL="0" lvl="1"/>
            <a:r>
              <a:rPr lang="en-US" sz="1500" dirty="0"/>
              <a:t>Requires 2 or more instance per role</a:t>
            </a:r>
          </a:p>
          <a:p>
            <a:pPr marL="0" lvl="1"/>
            <a:endParaRPr lang="en-US" sz="1500" dirty="0"/>
          </a:p>
          <a:p>
            <a:pPr>
              <a:lnSpc>
                <a:spcPts val="2851"/>
              </a:lnSpc>
            </a:pPr>
            <a:r>
              <a:rPr lang="en-US" sz="3001" dirty="0">
                <a:solidFill>
                  <a:schemeClr val="accent2">
                    <a:alpha val="99000"/>
                  </a:schemeClr>
                </a:solidFill>
                <a:latin typeface="Segoe UI Light" pitchFamily="34" charset="0"/>
              </a:rPr>
              <a:t>Role instance are isolated </a:t>
            </a:r>
            <a:br>
              <a:rPr lang="en-US" sz="3001" dirty="0">
                <a:solidFill>
                  <a:schemeClr val="accent2">
                    <a:alpha val="99000"/>
                  </a:schemeClr>
                </a:solidFill>
                <a:latin typeface="Segoe UI Light" pitchFamily="34" charset="0"/>
              </a:rPr>
            </a:br>
            <a:r>
              <a:rPr lang="en-US" sz="3001" dirty="0">
                <a:solidFill>
                  <a:schemeClr val="accent2">
                    <a:alpha val="99000"/>
                  </a:schemeClr>
                </a:solidFill>
                <a:latin typeface="Segoe UI Light" pitchFamily="34" charset="0"/>
              </a:rPr>
              <a:t>by fault domain</a:t>
            </a:r>
          </a:p>
          <a:p>
            <a:pPr marL="0" lvl="1"/>
            <a:r>
              <a:rPr lang="en-US" sz="1500" dirty="0"/>
              <a:t>Fault domains isolate VMs</a:t>
            </a:r>
          </a:p>
          <a:p>
            <a:pPr marL="0" lvl="1"/>
            <a:r>
              <a:rPr lang="en-US" sz="1500" dirty="0"/>
              <a:t>Fault domains provide redundancy</a:t>
            </a:r>
          </a:p>
          <a:p>
            <a:pPr marL="0" lvl="1"/>
            <a:r>
              <a:rPr lang="en-US" sz="1500" dirty="0"/>
              <a:t>At least two fault domains per role</a:t>
            </a:r>
          </a:p>
        </p:txBody>
      </p:sp>
      <p:sp>
        <p:nvSpPr>
          <p:cNvPr id="5" name="Freeform 11"/>
          <p:cNvSpPr>
            <a:spLocks noEditPoints="1"/>
          </p:cNvSpPr>
          <p:nvPr/>
        </p:nvSpPr>
        <p:spPr bwMode="black">
          <a:xfrm>
            <a:off x="5975822" y="2128501"/>
            <a:ext cx="2096155" cy="2095613"/>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tx2"/>
          </a:solidFill>
          <a:ln>
            <a:noFill/>
          </a:ln>
        </p:spPr>
        <p:txBody>
          <a:bodyPr vert="horz" wrap="square" lIns="61745" tIns="30873" rIns="61745" bIns="30873" numCol="1" anchor="t" anchorCtr="0" compatLnSpc="1">
            <a:prstTxWarp prst="textNoShape">
              <a:avLst/>
            </a:prstTxWarp>
          </a:bodyPr>
          <a:lstStyle/>
          <a:p>
            <a:endParaRPr lang="en-US" sz="1200" dirty="0"/>
          </a:p>
        </p:txBody>
      </p:sp>
    </p:spTree>
    <p:extLst>
      <p:ext uri="{BB962C8B-B14F-4D97-AF65-F5344CB8AC3E}">
        <p14:creationId xmlns:p14="http://schemas.microsoft.com/office/powerpoint/2010/main" val="8638146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8246" y="2128500"/>
            <a:ext cx="8371083" cy="3044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bwMode="auto">
          <a:xfrm>
            <a:off x="551033" y="2278304"/>
            <a:ext cx="8006833" cy="8498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05794" tIns="34297" rIns="205794" bIns="34297" numCol="1" rtlCol="0" anchor="ctr" anchorCtr="0" compatLnSpc="1">
            <a:prstTxWarp prst="textNoShape">
              <a:avLst/>
            </a:prstTxWarp>
          </a:bodyPr>
          <a:lstStyle/>
          <a:p>
            <a:pPr algn="ctr">
              <a:spcBef>
                <a:spcPts val="900"/>
              </a:spcBef>
              <a:buSzPct val="80000"/>
            </a:pPr>
            <a:r>
              <a:rPr lang="en-US" sz="2401" dirty="0">
                <a:ln>
                  <a:solidFill>
                    <a:srgbClr val="FFFFFF">
                      <a:alpha val="0"/>
                    </a:srgbClr>
                  </a:solidFill>
                </a:ln>
                <a:solidFill>
                  <a:schemeClr val="bg1">
                    <a:alpha val="99000"/>
                  </a:schemeClr>
                </a:solidFill>
                <a:latin typeface="Segoe UI Light" pitchFamily="34" charset="0"/>
              </a:rPr>
              <a:t>Logical unit, which determines how </a:t>
            </a:r>
            <a:br>
              <a:rPr lang="en-US" sz="2401" dirty="0">
                <a:ln>
                  <a:solidFill>
                    <a:srgbClr val="FFFFFF">
                      <a:alpha val="0"/>
                    </a:srgbClr>
                  </a:solidFill>
                </a:ln>
                <a:solidFill>
                  <a:schemeClr val="bg1">
                    <a:alpha val="99000"/>
                  </a:schemeClr>
                </a:solidFill>
                <a:latin typeface="Segoe UI Light" pitchFamily="34" charset="0"/>
              </a:rPr>
            </a:br>
            <a:r>
              <a:rPr lang="en-US" sz="2401" dirty="0">
                <a:ln>
                  <a:solidFill>
                    <a:srgbClr val="FFFFFF">
                      <a:alpha val="0"/>
                    </a:srgbClr>
                  </a:solidFill>
                </a:ln>
                <a:solidFill>
                  <a:schemeClr val="bg1">
                    <a:alpha val="99000"/>
                  </a:schemeClr>
                </a:solidFill>
                <a:latin typeface="Segoe UI Light" pitchFamily="34" charset="0"/>
              </a:rPr>
              <a:t>particular service will be upgraded</a:t>
            </a:r>
          </a:p>
        </p:txBody>
      </p:sp>
      <p:sp>
        <p:nvSpPr>
          <p:cNvPr id="7" name="Rectangle 6"/>
          <p:cNvSpPr/>
          <p:nvPr/>
        </p:nvSpPr>
        <p:spPr bwMode="auto">
          <a:xfrm>
            <a:off x="551033" y="3233005"/>
            <a:ext cx="8006833" cy="8498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94" tIns="34297" rIns="205794" bIns="34297" numCol="1" spcCol="0" rtlCol="0" fromWordArt="0" anchor="ctr" anchorCtr="0" forceAA="0" compatLnSpc="1">
            <a:prstTxWarp prst="textNoShape">
              <a:avLst/>
            </a:prstTxWarp>
            <a:noAutofit/>
          </a:bodyPr>
          <a:lstStyle/>
          <a:p>
            <a:pPr algn="ctr">
              <a:spcBef>
                <a:spcPts val="900"/>
              </a:spcBef>
              <a:buSzPct val="80000"/>
            </a:pPr>
            <a:r>
              <a:rPr lang="en-US" sz="2401" dirty="0">
                <a:ln>
                  <a:solidFill>
                    <a:srgbClr val="FFFFFF">
                      <a:alpha val="0"/>
                    </a:srgbClr>
                  </a:solidFill>
                </a:ln>
                <a:solidFill>
                  <a:schemeClr val="bg1">
                    <a:alpha val="99000"/>
                  </a:schemeClr>
                </a:solidFill>
                <a:latin typeface="Segoe UI Light" pitchFamily="34" charset="0"/>
              </a:rPr>
              <a:t>Default number of upgrade domains </a:t>
            </a:r>
            <a:br>
              <a:rPr lang="en-US" sz="2401" dirty="0">
                <a:ln>
                  <a:solidFill>
                    <a:srgbClr val="FFFFFF">
                      <a:alpha val="0"/>
                    </a:srgbClr>
                  </a:solidFill>
                </a:ln>
                <a:solidFill>
                  <a:schemeClr val="bg1">
                    <a:alpha val="99000"/>
                  </a:schemeClr>
                </a:solidFill>
                <a:latin typeface="Segoe UI Light" pitchFamily="34" charset="0"/>
              </a:rPr>
            </a:br>
            <a:r>
              <a:rPr lang="en-US" sz="2401" dirty="0">
                <a:ln>
                  <a:solidFill>
                    <a:srgbClr val="FFFFFF">
                      <a:alpha val="0"/>
                    </a:srgbClr>
                  </a:solidFill>
                </a:ln>
                <a:solidFill>
                  <a:schemeClr val="bg1">
                    <a:alpha val="99000"/>
                  </a:schemeClr>
                </a:solidFill>
                <a:latin typeface="Segoe UI Light" pitchFamily="34" charset="0"/>
              </a:rPr>
              <a:t>that are configured for your application is </a:t>
            </a:r>
            <a:r>
              <a:rPr lang="en-US" sz="2401" b="1" dirty="0">
                <a:ln>
                  <a:solidFill>
                    <a:srgbClr val="FFFFFF">
                      <a:alpha val="0"/>
                    </a:srgbClr>
                  </a:solidFill>
                </a:ln>
                <a:solidFill>
                  <a:schemeClr val="bg1">
                    <a:alpha val="99000"/>
                  </a:schemeClr>
                </a:solidFill>
                <a:latin typeface="Segoe UI Light" pitchFamily="34" charset="0"/>
              </a:rPr>
              <a:t>5</a:t>
            </a:r>
            <a:r>
              <a:rPr lang="en-US" sz="2401" dirty="0">
                <a:ln>
                  <a:solidFill>
                    <a:srgbClr val="FFFFFF">
                      <a:alpha val="0"/>
                    </a:srgbClr>
                  </a:solidFill>
                </a:ln>
                <a:solidFill>
                  <a:schemeClr val="bg1">
                    <a:alpha val="99000"/>
                  </a:schemeClr>
                </a:solidFill>
                <a:latin typeface="Segoe UI Light" pitchFamily="34" charset="0"/>
              </a:rPr>
              <a:t> (five)</a:t>
            </a:r>
          </a:p>
        </p:txBody>
      </p:sp>
      <p:sp>
        <p:nvSpPr>
          <p:cNvPr id="8" name="Rectangle 7"/>
          <p:cNvSpPr/>
          <p:nvPr/>
        </p:nvSpPr>
        <p:spPr bwMode="auto">
          <a:xfrm>
            <a:off x="570372" y="4187706"/>
            <a:ext cx="8006833" cy="8498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94" tIns="34297" rIns="205794" bIns="34297" numCol="1" spcCol="0" rtlCol="0" fromWordArt="0" anchor="ctr" anchorCtr="0" forceAA="0" compatLnSpc="1">
            <a:prstTxWarp prst="textNoShape">
              <a:avLst/>
            </a:prstTxWarp>
            <a:noAutofit/>
          </a:bodyPr>
          <a:lstStyle/>
          <a:p>
            <a:pPr algn="ctr">
              <a:spcBef>
                <a:spcPts val="900"/>
              </a:spcBef>
              <a:buSzPct val="80000"/>
            </a:pPr>
            <a:r>
              <a:rPr lang="en-US" sz="2401" dirty="0">
                <a:ln>
                  <a:solidFill>
                    <a:srgbClr val="FFFFFF">
                      <a:alpha val="0"/>
                    </a:srgbClr>
                  </a:solidFill>
                </a:ln>
                <a:solidFill>
                  <a:schemeClr val="bg1">
                    <a:alpha val="99000"/>
                  </a:schemeClr>
                </a:solidFill>
                <a:latin typeface="Segoe UI Light" pitchFamily="34" charset="0"/>
              </a:rPr>
              <a:t>You can control how many upgrade domains </a:t>
            </a:r>
            <a:br>
              <a:rPr lang="en-US" sz="2401" dirty="0">
                <a:ln>
                  <a:solidFill>
                    <a:srgbClr val="FFFFFF">
                      <a:alpha val="0"/>
                    </a:srgbClr>
                  </a:solidFill>
                </a:ln>
                <a:solidFill>
                  <a:schemeClr val="bg1">
                    <a:alpha val="99000"/>
                  </a:schemeClr>
                </a:solidFill>
                <a:latin typeface="Segoe UI Light" pitchFamily="34" charset="0"/>
              </a:rPr>
            </a:br>
            <a:r>
              <a:rPr lang="en-US" sz="2401" dirty="0">
                <a:ln>
                  <a:solidFill>
                    <a:srgbClr val="FFFFFF">
                      <a:alpha val="0"/>
                    </a:srgbClr>
                  </a:solidFill>
                </a:ln>
                <a:solidFill>
                  <a:schemeClr val="bg1">
                    <a:alpha val="99000"/>
                  </a:schemeClr>
                </a:solidFill>
                <a:latin typeface="Segoe UI Light" pitchFamily="34" charset="0"/>
              </a:rPr>
              <a:t>your application will use through the </a:t>
            </a:r>
          </a:p>
        </p:txBody>
      </p:sp>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717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Upgrade Domains</a:t>
            </a:r>
            <a:endParaRPr lang="en-US" dirty="0"/>
          </a:p>
        </p:txBody>
      </p:sp>
    </p:spTree>
    <p:extLst>
      <p:ext uri="{BB962C8B-B14F-4D97-AF65-F5344CB8AC3E}">
        <p14:creationId xmlns:p14="http://schemas.microsoft.com/office/powerpoint/2010/main" val="111386856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8197"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028075"/>
            <a:ext cx="8363938" cy="831253"/>
          </a:xfrm>
        </p:spPr>
        <p:txBody>
          <a:bodyPr/>
          <a:lstStyle/>
          <a:p>
            <a:r>
              <a:rPr lang="en-US" dirty="0"/>
              <a:t>Roles and Instances</a:t>
            </a:r>
            <a:br>
              <a:rPr lang="en-US" dirty="0"/>
            </a:br>
            <a:r>
              <a:rPr lang="en-US" sz="1951" dirty="0">
                <a:solidFill>
                  <a:schemeClr val="accent4">
                    <a:alpha val="99000"/>
                  </a:schemeClr>
                </a:solidFill>
              </a:rPr>
              <a:t>Example role with nine virtual machines distributed across three fault domains</a:t>
            </a:r>
          </a:p>
        </p:txBody>
      </p:sp>
      <p:sp>
        <p:nvSpPr>
          <p:cNvPr id="4" name="Rectangle 3"/>
          <p:cNvSpPr/>
          <p:nvPr>
            <p:custDataLst>
              <p:tags r:id="rId4"/>
            </p:custDataLst>
          </p:nvPr>
        </p:nvSpPr>
        <p:spPr bwMode="auto">
          <a:xfrm>
            <a:off x="1829277" y="2128501"/>
            <a:ext cx="5486623" cy="4101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800" cap="all" dirty="0">
                <a:ln>
                  <a:solidFill>
                    <a:schemeClr val="bg1">
                      <a:alpha val="0"/>
                    </a:schemeClr>
                  </a:solidFill>
                </a:ln>
                <a:gradFill>
                  <a:gsLst>
                    <a:gs pos="0">
                      <a:srgbClr val="FFFFFF"/>
                    </a:gs>
                    <a:gs pos="100000">
                      <a:srgbClr val="FFFFFF"/>
                    </a:gs>
                  </a:gsLst>
                  <a:lin ang="5400000" scaled="0"/>
                </a:gradFill>
              </a:rPr>
              <a:t>Network Load Balancer</a:t>
            </a:r>
          </a:p>
        </p:txBody>
      </p:sp>
      <p:sp>
        <p:nvSpPr>
          <p:cNvPr id="5" name="Rectangle 4"/>
          <p:cNvSpPr/>
          <p:nvPr>
            <p:custDataLst>
              <p:tags r:id="rId5"/>
            </p:custDataLst>
          </p:nvPr>
        </p:nvSpPr>
        <p:spPr bwMode="auto">
          <a:xfrm>
            <a:off x="388245" y="2818927"/>
            <a:ext cx="8371083" cy="25495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96" tIns="34297" rIns="68595" bIns="34297" numCol="1" rtlCol="0" anchor="t" anchorCtr="0" compatLnSpc="1">
            <a:prstTxWarp prst="textNoShape">
              <a:avLst/>
            </a:prstTxWarp>
          </a:bodyPr>
          <a:lstStyle/>
          <a:p>
            <a:pPr defTabSz="685757" fontAlgn="base">
              <a:spcBef>
                <a:spcPct val="0"/>
              </a:spcBef>
              <a:spcAft>
                <a:spcPct val="0"/>
              </a:spcAft>
            </a:pPr>
            <a:r>
              <a:rPr lang="en-US" sz="1800" cap="all" dirty="0">
                <a:ln>
                  <a:solidFill>
                    <a:schemeClr val="bg1">
                      <a:alpha val="0"/>
                    </a:schemeClr>
                  </a:solidFill>
                </a:ln>
                <a:solidFill>
                  <a:srgbClr val="595959">
                    <a:alpha val="99000"/>
                  </a:srgbClr>
                </a:solidFill>
              </a:rPr>
              <a:t>Role</a:t>
            </a:r>
          </a:p>
        </p:txBody>
      </p:sp>
      <p:sp>
        <p:nvSpPr>
          <p:cNvPr id="25" name="Rectangle 24"/>
          <p:cNvSpPr/>
          <p:nvPr>
            <p:custDataLst>
              <p:tags r:id="rId6"/>
            </p:custDataLst>
          </p:nvPr>
        </p:nvSpPr>
        <p:spPr bwMode="auto">
          <a:xfrm>
            <a:off x="525917" y="3196215"/>
            <a:ext cx="2606719" cy="20693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Fault Domain 1</a:t>
            </a:r>
          </a:p>
        </p:txBody>
      </p:sp>
      <p:sp>
        <p:nvSpPr>
          <p:cNvPr id="7" name="Rectangle 6"/>
          <p:cNvSpPr/>
          <p:nvPr>
            <p:custDataLst>
              <p:tags r:id="rId7"/>
            </p:custDataLst>
          </p:nvPr>
        </p:nvSpPr>
        <p:spPr bwMode="auto">
          <a:xfrm>
            <a:off x="616904"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1</a:t>
            </a:r>
          </a:p>
        </p:txBody>
      </p:sp>
      <p:sp>
        <p:nvSpPr>
          <p:cNvPr id="8" name="Rectangle 7"/>
          <p:cNvSpPr/>
          <p:nvPr>
            <p:custDataLst>
              <p:tags r:id="rId8"/>
            </p:custDataLst>
          </p:nvPr>
        </p:nvSpPr>
        <p:spPr bwMode="auto">
          <a:xfrm>
            <a:off x="1878343"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3</a:t>
            </a:r>
          </a:p>
        </p:txBody>
      </p:sp>
      <p:sp>
        <p:nvSpPr>
          <p:cNvPr id="11" name="Rectangle 10"/>
          <p:cNvSpPr/>
          <p:nvPr>
            <p:custDataLst>
              <p:tags r:id="rId9"/>
            </p:custDataLst>
          </p:nvPr>
        </p:nvSpPr>
        <p:spPr bwMode="auto">
          <a:xfrm>
            <a:off x="616904" y="448814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5</a:t>
            </a:r>
          </a:p>
        </p:txBody>
      </p:sp>
      <p:sp>
        <p:nvSpPr>
          <p:cNvPr id="12" name="Rectangle 11"/>
          <p:cNvSpPr/>
          <p:nvPr>
            <p:custDataLst>
              <p:tags r:id="rId10"/>
            </p:custDataLst>
          </p:nvPr>
        </p:nvSpPr>
        <p:spPr bwMode="auto">
          <a:xfrm>
            <a:off x="1878343" y="448814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8</a:t>
            </a:r>
          </a:p>
        </p:txBody>
      </p:sp>
      <p:sp>
        <p:nvSpPr>
          <p:cNvPr id="31" name="Rectangle 30"/>
          <p:cNvSpPr/>
          <p:nvPr>
            <p:custDataLst>
              <p:tags r:id="rId11"/>
            </p:custDataLst>
          </p:nvPr>
        </p:nvSpPr>
        <p:spPr bwMode="auto">
          <a:xfrm>
            <a:off x="3268625" y="3196215"/>
            <a:ext cx="2606719" cy="20693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Fault Domain 2</a:t>
            </a:r>
          </a:p>
        </p:txBody>
      </p:sp>
      <p:sp>
        <p:nvSpPr>
          <p:cNvPr id="32" name="Rectangle 31"/>
          <p:cNvSpPr/>
          <p:nvPr>
            <p:custDataLst>
              <p:tags r:id="rId12"/>
            </p:custDataLst>
          </p:nvPr>
        </p:nvSpPr>
        <p:spPr bwMode="auto">
          <a:xfrm>
            <a:off x="3359612"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2</a:t>
            </a:r>
          </a:p>
        </p:txBody>
      </p:sp>
      <p:sp>
        <p:nvSpPr>
          <p:cNvPr id="33" name="Rectangle 32"/>
          <p:cNvSpPr/>
          <p:nvPr>
            <p:custDataLst>
              <p:tags r:id="rId13"/>
            </p:custDataLst>
          </p:nvPr>
        </p:nvSpPr>
        <p:spPr bwMode="auto">
          <a:xfrm>
            <a:off x="4621051"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4</a:t>
            </a:r>
          </a:p>
        </p:txBody>
      </p:sp>
      <p:sp>
        <p:nvSpPr>
          <p:cNvPr id="34" name="Rectangle 33"/>
          <p:cNvSpPr/>
          <p:nvPr>
            <p:custDataLst>
              <p:tags r:id="rId14"/>
            </p:custDataLst>
          </p:nvPr>
        </p:nvSpPr>
        <p:spPr bwMode="auto">
          <a:xfrm>
            <a:off x="3359612" y="448814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6</a:t>
            </a:r>
          </a:p>
        </p:txBody>
      </p:sp>
      <p:sp>
        <p:nvSpPr>
          <p:cNvPr id="35" name="Rectangle 34"/>
          <p:cNvSpPr/>
          <p:nvPr>
            <p:custDataLst>
              <p:tags r:id="rId15"/>
            </p:custDataLst>
          </p:nvPr>
        </p:nvSpPr>
        <p:spPr bwMode="auto">
          <a:xfrm>
            <a:off x="4621051" y="448814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9</a:t>
            </a:r>
          </a:p>
        </p:txBody>
      </p:sp>
      <p:cxnSp>
        <p:nvCxnSpPr>
          <p:cNvPr id="44" name="Elbow Connector 43"/>
          <p:cNvCxnSpPr/>
          <p:nvPr>
            <p:custDataLst>
              <p:tags r:id="rId16"/>
            </p:custDataLst>
          </p:nvPr>
        </p:nvCxnSpPr>
        <p:spPr>
          <a:xfrm rot="5400000">
            <a:off x="2872147" y="1512504"/>
            <a:ext cx="657570" cy="2743311"/>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17"/>
            </p:custDataLst>
          </p:nvPr>
        </p:nvSpPr>
        <p:spPr bwMode="auto">
          <a:xfrm>
            <a:off x="6012540" y="3196215"/>
            <a:ext cx="2606719" cy="20693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solidFill>
              </a:rPr>
              <a:t>Fault Domain 3</a:t>
            </a:r>
          </a:p>
        </p:txBody>
      </p:sp>
      <p:sp>
        <p:nvSpPr>
          <p:cNvPr id="41" name="Rectangle 40"/>
          <p:cNvSpPr/>
          <p:nvPr>
            <p:custDataLst>
              <p:tags r:id="rId18"/>
            </p:custDataLst>
          </p:nvPr>
        </p:nvSpPr>
        <p:spPr bwMode="auto">
          <a:xfrm>
            <a:off x="6103527"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6</a:t>
            </a:r>
          </a:p>
        </p:txBody>
      </p:sp>
      <p:sp>
        <p:nvSpPr>
          <p:cNvPr id="43" name="Rectangle 42"/>
          <p:cNvSpPr/>
          <p:nvPr>
            <p:custDataLst>
              <p:tags r:id="rId19"/>
            </p:custDataLst>
          </p:nvPr>
        </p:nvSpPr>
        <p:spPr bwMode="auto">
          <a:xfrm>
            <a:off x="7364965" y="3739282"/>
            <a:ext cx="1152444" cy="672259"/>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9</a:t>
            </a:r>
          </a:p>
        </p:txBody>
      </p:sp>
      <p:cxnSp>
        <p:nvCxnSpPr>
          <p:cNvPr id="29" name="Elbow Connector 28"/>
          <p:cNvCxnSpPr/>
          <p:nvPr>
            <p:custDataLst>
              <p:tags r:id="rId20"/>
            </p:custDataLst>
          </p:nvPr>
        </p:nvCxnSpPr>
        <p:spPr>
          <a:xfrm rot="16200000" flipH="1">
            <a:off x="5619727" y="1512504"/>
            <a:ext cx="657570" cy="2743311"/>
          </a:xfrm>
          <a:prstGeom prst="bentConnector3">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quot;No&quot; Symbol 29"/>
          <p:cNvSpPr/>
          <p:nvPr>
            <p:custDataLst>
              <p:tags r:id="rId21"/>
            </p:custDataLst>
          </p:nvPr>
        </p:nvSpPr>
        <p:spPr bwMode="auto">
          <a:xfrm>
            <a:off x="6281215" y="3196215"/>
            <a:ext cx="2069369" cy="2069369"/>
          </a:xfrm>
          <a:prstGeom prst="noSmoking">
            <a:avLst>
              <a:gd name="adj" fmla="val 951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cxnSp>
        <p:nvCxnSpPr>
          <p:cNvPr id="13" name="Straight Arrow Connector 12"/>
          <p:cNvCxnSpPr/>
          <p:nvPr/>
        </p:nvCxnSpPr>
        <p:spPr>
          <a:xfrm>
            <a:off x="4572000" y="2884363"/>
            <a:ext cx="0" cy="301529"/>
          </a:xfrm>
          <a:prstGeom prst="straightConnector1">
            <a:avLst/>
          </a:prstGeom>
          <a:ln w="1905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379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260" y="1028075"/>
            <a:ext cx="6274588" cy="1122138"/>
          </a:xfrm>
        </p:spPr>
        <p:txBody>
          <a:bodyPr/>
          <a:lstStyle/>
          <a:p>
            <a:r>
              <a:rPr lang="en-US" dirty="0" smtClean="0"/>
              <a:t>Windows Azure SDKs and Tools</a:t>
            </a:r>
            <a:endParaRPr lang="en-US" dirty="0"/>
          </a:p>
        </p:txBody>
      </p:sp>
      <p:sp>
        <p:nvSpPr>
          <p:cNvPr id="4" name="Content Placeholder 3"/>
          <p:cNvSpPr>
            <a:spLocks noGrp="1"/>
          </p:cNvSpPr>
          <p:nvPr>
            <p:ph sz="quarter" idx="10"/>
          </p:nvPr>
        </p:nvSpPr>
        <p:spPr>
          <a:xfrm>
            <a:off x="389437" y="1954624"/>
            <a:ext cx="8368939" cy="2077748"/>
          </a:xfrm>
        </p:spPr>
        <p:txBody>
          <a:bodyPr/>
          <a:lstStyle/>
          <a:p>
            <a:r>
              <a:rPr lang="en-US" sz="3001" dirty="0">
                <a:ln>
                  <a:solidFill>
                    <a:srgbClr val="FFFFFF">
                      <a:alpha val="0"/>
                    </a:srgbClr>
                  </a:solidFill>
                </a:ln>
                <a:solidFill>
                  <a:srgbClr val="00AEEF">
                    <a:alpha val="99000"/>
                  </a:srgbClr>
                </a:solidFill>
                <a:latin typeface="Segoe UI Light" pitchFamily="34" charset="0"/>
              </a:rPr>
              <a:t>.Net</a:t>
            </a:r>
          </a:p>
          <a:p>
            <a:pPr marL="0" lvl="1"/>
            <a:r>
              <a:rPr lang="en-US" sz="1500" dirty="0">
                <a:ln>
                  <a:solidFill>
                    <a:srgbClr val="FFFFFF">
                      <a:alpha val="0"/>
                    </a:srgbClr>
                  </a:solidFill>
                </a:ln>
              </a:rPr>
              <a:t>Visual Studio Tools</a:t>
            </a:r>
          </a:p>
          <a:p>
            <a:pPr marL="0" lvl="1"/>
            <a:r>
              <a:rPr lang="en-US" sz="1500" dirty="0">
                <a:ln>
                  <a:solidFill>
                    <a:srgbClr val="FFFFFF">
                      <a:alpha val="0"/>
                    </a:srgbClr>
                  </a:solidFill>
                </a:ln>
              </a:rPr>
              <a:t>Client Libraries for .Net</a:t>
            </a:r>
          </a:p>
          <a:p>
            <a:r>
              <a:rPr lang="en-US" sz="3001" dirty="0">
                <a:ln>
                  <a:solidFill>
                    <a:srgbClr val="FFFFFF">
                      <a:alpha val="0"/>
                    </a:srgbClr>
                  </a:solidFill>
                </a:ln>
                <a:solidFill>
                  <a:srgbClr val="00AEEF">
                    <a:alpha val="99000"/>
                  </a:srgbClr>
                </a:solidFill>
                <a:latin typeface="Segoe UI Light" pitchFamily="34" charset="0"/>
              </a:rPr>
              <a:t>Node.js</a:t>
            </a:r>
          </a:p>
          <a:p>
            <a:pPr marL="0" lvl="1"/>
            <a:r>
              <a:rPr lang="en-US" sz="1500" dirty="0">
                <a:ln>
                  <a:solidFill>
                    <a:srgbClr val="FFFFFF">
                      <a:alpha val="0"/>
                    </a:srgbClr>
                  </a:solidFill>
                </a:ln>
              </a:rPr>
              <a:t>PowerShell Tools</a:t>
            </a:r>
          </a:p>
          <a:p>
            <a:pPr marL="0" lvl="1"/>
            <a:r>
              <a:rPr lang="en-US" sz="1500" dirty="0">
                <a:ln>
                  <a:solidFill>
                    <a:srgbClr val="FFFFFF">
                      <a:alpha val="0"/>
                    </a:srgbClr>
                  </a:solidFill>
                </a:ln>
              </a:rPr>
              <a:t>Node.js for Windows</a:t>
            </a:r>
          </a:p>
          <a:p>
            <a:pPr marL="0" lvl="1"/>
            <a:r>
              <a:rPr lang="en-US" sz="1500" dirty="0">
                <a:ln>
                  <a:solidFill>
                    <a:srgbClr val="FFFFFF">
                      <a:alpha val="0"/>
                    </a:srgbClr>
                  </a:solidFill>
                </a:ln>
              </a:rPr>
              <a:t>IISNode</a:t>
            </a:r>
          </a:p>
          <a:p>
            <a:pPr marL="0" lvl="1"/>
            <a:r>
              <a:rPr lang="en-US" sz="1500" dirty="0">
                <a:ln>
                  <a:solidFill>
                    <a:srgbClr val="FFFFFF">
                      <a:alpha val="0"/>
                    </a:srgbClr>
                  </a:solidFill>
                </a:ln>
              </a:rPr>
              <a:t>Client Libraries for Node.js</a:t>
            </a:r>
          </a:p>
        </p:txBody>
      </p:sp>
      <p:sp>
        <p:nvSpPr>
          <p:cNvPr id="7" name="Content Placeholder 3"/>
          <p:cNvSpPr txBox="1">
            <a:spLocks/>
          </p:cNvSpPr>
          <p:nvPr/>
        </p:nvSpPr>
        <p:spPr>
          <a:xfrm>
            <a:off x="4663611" y="1954624"/>
            <a:ext cx="3236451" cy="2154692"/>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1" dirty="0">
                <a:ln>
                  <a:solidFill>
                    <a:srgbClr val="FFFFFF">
                      <a:alpha val="0"/>
                    </a:srgbClr>
                  </a:solidFill>
                </a:ln>
                <a:solidFill>
                  <a:srgbClr val="00AEEF">
                    <a:alpha val="99000"/>
                  </a:srgbClr>
                </a:solidFill>
                <a:latin typeface="Segoe UI Light" pitchFamily="34" charset="0"/>
              </a:rPr>
              <a:t>Java</a:t>
            </a:r>
          </a:p>
          <a:p>
            <a:pPr marL="0" lvl="1" indent="0">
              <a:buNone/>
            </a:pPr>
            <a:r>
              <a:rPr lang="en-US" sz="1500" dirty="0">
                <a:ln>
                  <a:solidFill>
                    <a:srgbClr val="FFFFFF">
                      <a:alpha val="0"/>
                    </a:srgbClr>
                  </a:solidFill>
                </a:ln>
              </a:rPr>
              <a:t>Eclipse Tools</a:t>
            </a:r>
          </a:p>
          <a:p>
            <a:pPr marL="0" lvl="1" indent="0">
              <a:buNone/>
            </a:pPr>
            <a:r>
              <a:rPr lang="en-US" sz="1500" dirty="0">
                <a:ln>
                  <a:solidFill>
                    <a:srgbClr val="FFFFFF">
                      <a:alpha val="0"/>
                    </a:srgbClr>
                  </a:solidFill>
                </a:ln>
              </a:rPr>
              <a:t>Client Libraries for Java</a:t>
            </a:r>
          </a:p>
          <a:p>
            <a:pPr marL="0" indent="0">
              <a:buNone/>
            </a:pPr>
            <a:r>
              <a:rPr lang="en-US" sz="3001" dirty="0">
                <a:ln>
                  <a:solidFill>
                    <a:srgbClr val="FFFFFF">
                      <a:alpha val="0"/>
                    </a:srgbClr>
                  </a:solidFill>
                </a:ln>
                <a:solidFill>
                  <a:srgbClr val="00AEEF">
                    <a:alpha val="99000"/>
                  </a:srgbClr>
                </a:solidFill>
                <a:latin typeface="Segoe UI Light" pitchFamily="34" charset="0"/>
              </a:rPr>
              <a:t>php</a:t>
            </a:r>
          </a:p>
          <a:p>
            <a:pPr marL="0" lvl="1" indent="0">
              <a:buNone/>
            </a:pPr>
            <a:r>
              <a:rPr lang="en-US" sz="1500" dirty="0">
                <a:ln>
                  <a:solidFill>
                    <a:srgbClr val="FFFFFF">
                      <a:alpha val="0"/>
                    </a:srgbClr>
                  </a:solidFill>
                </a:ln>
              </a:rPr>
              <a:t>Command Line Tools</a:t>
            </a:r>
          </a:p>
          <a:p>
            <a:pPr marL="0" lvl="1" indent="0">
              <a:buNone/>
            </a:pPr>
            <a:r>
              <a:rPr lang="en-US" sz="1500" dirty="0">
                <a:ln>
                  <a:solidFill>
                    <a:srgbClr val="FFFFFF">
                      <a:alpha val="0"/>
                    </a:srgbClr>
                  </a:solidFill>
                </a:ln>
              </a:rPr>
              <a:t>Client Libraries for php</a:t>
            </a:r>
          </a:p>
        </p:txBody>
      </p:sp>
    </p:spTree>
    <p:extLst>
      <p:ext uri="{BB962C8B-B14F-4D97-AF65-F5344CB8AC3E}">
        <p14:creationId xmlns:p14="http://schemas.microsoft.com/office/powerpoint/2010/main" val="2347362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custDataLst>
              <p:tags r:id="rId2"/>
            </p:custDataLst>
          </p:nvPr>
        </p:nvSpPr>
        <p:spPr bwMode="auto">
          <a:xfrm>
            <a:off x="387530" y="1700686"/>
            <a:ext cx="4044948" cy="35363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noAutofit/>
          </a:bodyPr>
          <a:lstStyle/>
          <a:p>
            <a:pPr algn="ctr" defTabSz="685757" fontAlgn="base">
              <a:spcBef>
                <a:spcPct val="0"/>
              </a:spcBef>
              <a:spcAft>
                <a:spcPct val="0"/>
              </a:spcAft>
            </a:pPr>
            <a:endParaRPr lang="en-US" sz="2800" dirty="0">
              <a:ln>
                <a:solidFill>
                  <a:schemeClr val="bg1">
                    <a:alpha val="0"/>
                  </a:schemeClr>
                </a:solidFill>
              </a:ln>
              <a:gradFill>
                <a:gsLst>
                  <a:gs pos="0">
                    <a:srgbClr val="FFFFFF"/>
                  </a:gs>
                  <a:gs pos="100000">
                    <a:srgbClr val="FFFFFF"/>
                  </a:gs>
                </a:gsLst>
                <a:lin ang="5400000" scaled="0"/>
              </a:gradFill>
              <a:latin typeface="Segoe Light" pitchFamily="34" charset="0"/>
            </a:endParaRPr>
          </a:p>
        </p:txBody>
      </p:sp>
      <p:graphicFrame>
        <p:nvGraphicFramePr>
          <p:cNvPr id="6" name="Object 5" hidden="1"/>
          <p:cNvGraphicFramePr>
            <a:graphicFrameLocks noChangeAspect="1"/>
          </p:cNvGraphicFramePr>
          <p:nvPr>
            <p:custDataLst>
              <p:tags r:id="rId3"/>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922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856580"/>
                        <a:ext cx="119094" cy="119094"/>
                      </a:xfrm>
                      <a:prstGeom prst="rect">
                        <a:avLst/>
                      </a:prstGeom>
                    </p:spPr>
                  </p:pic>
                </p:oleObj>
              </mc:Fallback>
            </mc:AlternateContent>
          </a:graphicData>
        </a:graphic>
      </p:graphicFrame>
      <p:sp>
        <p:nvSpPr>
          <p:cNvPr id="12" name="Rectangle 11"/>
          <p:cNvSpPr/>
          <p:nvPr>
            <p:custDataLst>
              <p:tags r:id="rId4"/>
            </p:custDataLst>
          </p:nvPr>
        </p:nvSpPr>
        <p:spPr bwMode="auto">
          <a:xfrm>
            <a:off x="4573193" y="1700687"/>
            <a:ext cx="4109886" cy="353633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96" tIns="68598" rIns="137196" bIns="68598" numCol="1" rtlCol="0" anchor="t" anchorCtr="0" compatLnSpc="1">
            <a:prstTxWarp prst="textNoShape">
              <a:avLst/>
            </a:prstTxWarp>
            <a:noAutofit/>
          </a:bodyPr>
          <a:lstStyle/>
          <a:p>
            <a:pPr defTabSz="685757" fontAlgn="base">
              <a:spcBef>
                <a:spcPts val="900"/>
              </a:spcBef>
            </a:pPr>
            <a:r>
              <a:rPr lang="en-US" sz="2401" b="1" dirty="0">
                <a:ln>
                  <a:solidFill>
                    <a:schemeClr val="bg1">
                      <a:alpha val="0"/>
                    </a:schemeClr>
                  </a:solidFill>
                </a:ln>
                <a:gradFill>
                  <a:gsLst>
                    <a:gs pos="0">
                      <a:srgbClr val="FFFFFF"/>
                    </a:gs>
                    <a:gs pos="100000">
                      <a:srgbClr val="FFFFFF"/>
                    </a:gs>
                  </a:gsLst>
                  <a:lin ang="5400000" scaled="0"/>
                </a:gradFill>
                <a:latin typeface="Segoe UI Light" pitchFamily="34" charset="0"/>
              </a:rPr>
              <a:t>Windows Azure SDK for .Net</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Windows Server 2008, Windows 7 or Windows 8</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SQL Express 2005+</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.NET 3.5 SP1+</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Development Fabric</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Development Storage</a:t>
            </a:r>
          </a:p>
          <a:p>
            <a:pPr defTabSz="685757" fontAlgn="base">
              <a:spcBef>
                <a:spcPts val="450"/>
              </a:spcBef>
            </a:pPr>
            <a:r>
              <a:rPr lang="en-US" sz="1650" dirty="0">
                <a:ln>
                  <a:solidFill>
                    <a:schemeClr val="bg1">
                      <a:alpha val="0"/>
                    </a:schemeClr>
                  </a:solidFill>
                </a:ln>
                <a:gradFill>
                  <a:gsLst>
                    <a:gs pos="0">
                      <a:srgbClr val="FFFFFF"/>
                    </a:gs>
                    <a:gs pos="100000">
                      <a:srgbClr val="FFFFFF"/>
                    </a:gs>
                  </a:gsLst>
                  <a:lin ang="5400000" scaled="0"/>
                </a:gradFill>
              </a:rPr>
              <a:t>.NET </a:t>
            </a:r>
            <a:r>
              <a:rPr lang="en-US" sz="1650" dirty="0" smtClean="0">
                <a:ln>
                  <a:solidFill>
                    <a:schemeClr val="bg1">
                      <a:alpha val="0"/>
                    </a:schemeClr>
                  </a:solidFill>
                </a:ln>
                <a:gradFill>
                  <a:gsLst>
                    <a:gs pos="0">
                      <a:srgbClr val="FFFFFF"/>
                    </a:gs>
                    <a:gs pos="100000">
                      <a:srgbClr val="FFFFFF"/>
                    </a:gs>
                  </a:gsLst>
                  <a:lin ang="5400000" scaled="0"/>
                </a:gradFill>
              </a:rPr>
              <a:t>APIs</a:t>
            </a:r>
            <a:endParaRPr lang="en-US" sz="1650" dirty="0">
              <a:ln>
                <a:solidFill>
                  <a:schemeClr val="bg1">
                    <a:alpha val="0"/>
                  </a:schemeClr>
                </a:solidFill>
              </a:ln>
              <a:gradFill>
                <a:gsLst>
                  <a:gs pos="0">
                    <a:srgbClr val="FFFFFF"/>
                  </a:gs>
                  <a:gs pos="100000">
                    <a:srgbClr val="FFFFFF"/>
                  </a:gs>
                </a:gsLst>
                <a:lin ang="5400000" scaled="0"/>
              </a:gradFill>
            </a:endParaRPr>
          </a:p>
        </p:txBody>
      </p:sp>
      <p:pic>
        <p:nvPicPr>
          <p:cNvPr id="36910" name="Picture 46"/>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contrast="-100000"/>
                    </a14:imgEffect>
                  </a14:imgLayer>
                </a14:imgProps>
              </a:ext>
              <a:ext uri="{28A0092B-C50C-407E-A947-70E740481C1C}">
                <a14:useLocalDpi xmlns:a14="http://schemas.microsoft.com/office/drawing/2010/main" val="0"/>
              </a:ext>
            </a:extLst>
          </a:blip>
          <a:srcRect r="74733"/>
          <a:stretch/>
        </p:blipFill>
        <p:spPr bwMode="auto">
          <a:xfrm>
            <a:off x="3023020" y="1813753"/>
            <a:ext cx="1062700" cy="527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0292" y="1817124"/>
            <a:ext cx="2336850" cy="3313728"/>
          </a:xfrm>
          <a:prstGeom prst="rect">
            <a:avLst/>
          </a:prstGeom>
        </p:spPr>
        <p:txBody>
          <a:bodyPr wrap="square">
            <a:spAutoFit/>
          </a:bodyPr>
          <a:lstStyle/>
          <a:p>
            <a:pPr defTabSz="685757" fontAlgn="base">
              <a:spcBef>
                <a:spcPts val="450"/>
              </a:spcBef>
              <a:spcAft>
                <a:spcPct val="0"/>
              </a:spcAft>
            </a:pPr>
            <a:r>
              <a:rPr lang="en-US" sz="1600" dirty="0">
                <a:ln>
                  <a:solidFill>
                    <a:schemeClr val="bg1">
                      <a:alpha val="0"/>
                    </a:schemeClr>
                  </a:solidFill>
                </a:ln>
                <a:solidFill>
                  <a:srgbClr val="595959">
                    <a:alpha val="99000"/>
                  </a:srgbClr>
                </a:solidFill>
              </a:rPr>
              <a:t>Visual Studio </a:t>
            </a:r>
            <a:r>
              <a:rPr lang="en-US" sz="1600" dirty="0" smtClean="0">
                <a:ln>
                  <a:solidFill>
                    <a:schemeClr val="bg1">
                      <a:alpha val="0"/>
                    </a:schemeClr>
                  </a:solidFill>
                </a:ln>
                <a:solidFill>
                  <a:srgbClr val="595959">
                    <a:alpha val="99000"/>
                  </a:srgbClr>
                </a:solidFill>
              </a:rPr>
              <a:t>201</a:t>
            </a:r>
            <a:r>
              <a:rPr lang="en-US" altLang="zh-CN" sz="1600" dirty="0" smtClean="0">
                <a:ln>
                  <a:solidFill>
                    <a:schemeClr val="bg1">
                      <a:alpha val="0"/>
                    </a:schemeClr>
                  </a:solidFill>
                </a:ln>
                <a:solidFill>
                  <a:srgbClr val="595959">
                    <a:alpha val="99000"/>
                  </a:srgbClr>
                </a:solidFill>
              </a:rPr>
              <a:t>2</a:t>
            </a:r>
            <a:r>
              <a:rPr lang="en-US" sz="1600" dirty="0" smtClean="0">
                <a:ln>
                  <a:solidFill>
                    <a:schemeClr val="bg1">
                      <a:alpha val="0"/>
                    </a:schemeClr>
                  </a:solidFill>
                </a:ln>
                <a:solidFill>
                  <a:srgbClr val="595959">
                    <a:alpha val="99000"/>
                  </a:srgbClr>
                </a:solidFill>
              </a:rPr>
              <a:t>/201</a:t>
            </a:r>
            <a:r>
              <a:rPr lang="en-US" altLang="zh-CN" sz="1600" dirty="0" smtClean="0">
                <a:ln>
                  <a:solidFill>
                    <a:schemeClr val="bg1">
                      <a:alpha val="0"/>
                    </a:schemeClr>
                  </a:solidFill>
                </a:ln>
                <a:solidFill>
                  <a:srgbClr val="595959">
                    <a:alpha val="99000"/>
                  </a:srgbClr>
                </a:solidFill>
              </a:rPr>
              <a:t>3</a:t>
            </a:r>
            <a:endParaRPr lang="en-US" sz="1600" dirty="0">
              <a:ln>
                <a:solidFill>
                  <a:schemeClr val="bg1">
                    <a:alpha val="0"/>
                  </a:schemeClr>
                </a:solidFill>
              </a:ln>
              <a:solidFill>
                <a:srgbClr val="595959">
                  <a:alpha val="99000"/>
                </a:srgbClr>
              </a:solidFill>
            </a:endParaRP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Project Templates</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Model &amp; Config Tooling</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Package &amp; 1 Click Deploy</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Debugging Support</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Storage Explorer</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Server Explorer</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IntelliTrace Support</a:t>
            </a:r>
          </a:p>
          <a:p>
            <a:pPr defTabSz="685757" fontAlgn="base">
              <a:spcBef>
                <a:spcPts val="450"/>
              </a:spcBef>
              <a:spcAft>
                <a:spcPct val="0"/>
              </a:spcAft>
            </a:pPr>
            <a:r>
              <a:rPr lang="en-US" sz="1600" dirty="0">
                <a:ln>
                  <a:solidFill>
                    <a:schemeClr val="bg1">
                      <a:alpha val="0"/>
                    </a:schemeClr>
                  </a:solidFill>
                </a:ln>
                <a:solidFill>
                  <a:srgbClr val="595959">
                    <a:alpha val="99000"/>
                  </a:srgbClr>
                </a:solidFill>
              </a:rPr>
              <a:t>Profiling Support</a:t>
            </a:r>
          </a:p>
        </p:txBody>
      </p:sp>
      <p:sp>
        <p:nvSpPr>
          <p:cNvPr id="8" name="Title 1"/>
          <p:cNvSpPr txBox="1">
            <a:spLocks/>
          </p:cNvSpPr>
          <p:nvPr>
            <p:custDataLst>
              <p:tags r:id="rId5"/>
            </p:custDataLst>
          </p:nvPr>
        </p:nvSpPr>
        <p:spPr>
          <a:xfrm>
            <a:off x="391224" y="727367"/>
            <a:ext cx="8363938" cy="561051"/>
          </a:xfrm>
          <a:prstGeom prst="rect">
            <a:avLst/>
          </a:prstGeom>
        </p:spPr>
        <p:txBody>
          <a:bodyPr vert="horz" wrap="square" lIns="0" tIns="0" rIns="0" bIns="0" rtlCol="0" anchor="t">
            <a:spAutoFit/>
          </a:bodyPr>
          <a:lstStyle>
            <a:lvl1pPr algn="l" defTabSz="685955" rtl="0" eaLnBrk="1" latinLnBrk="0" hangingPunct="1">
              <a:lnSpc>
                <a:spcPct val="90000"/>
              </a:lnSpc>
              <a:spcBef>
                <a:spcPct val="0"/>
              </a:spcBef>
              <a:buNone/>
              <a:defRPr lang="en-US" sz="4051" b="0" kern="1200" cap="none" spc="-75"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Windows Azure for </a:t>
            </a:r>
            <a:r>
              <a:rPr lang="en-US" dirty="0" err="1"/>
              <a:t>.Net</a:t>
            </a:r>
            <a:r>
              <a:rPr lang="en-US" dirty="0"/>
              <a:t> Developers</a:t>
            </a:r>
          </a:p>
        </p:txBody>
      </p:sp>
    </p:spTree>
    <p:extLst>
      <p:ext uri="{BB962C8B-B14F-4D97-AF65-F5344CB8AC3E}">
        <p14:creationId xmlns:p14="http://schemas.microsoft.com/office/powerpoint/2010/main" val="336959937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2050" y="2128500"/>
            <a:ext cx="8371083" cy="3044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bwMode="auto">
          <a:xfrm>
            <a:off x="536940" y="2877436"/>
            <a:ext cx="2606719" cy="21666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 name="Rectangle 6"/>
          <p:cNvSpPr/>
          <p:nvPr/>
        </p:nvSpPr>
        <p:spPr bwMode="auto">
          <a:xfrm>
            <a:off x="3270547" y="2877438"/>
            <a:ext cx="2606719" cy="21666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Rectangle 7"/>
          <p:cNvSpPr/>
          <p:nvPr/>
        </p:nvSpPr>
        <p:spPr bwMode="auto">
          <a:xfrm>
            <a:off x="6004153" y="2877438"/>
            <a:ext cx="2606719" cy="21666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 name="Content Placeholder 2"/>
          <p:cNvSpPr txBox="1">
            <a:spLocks/>
          </p:cNvSpPr>
          <p:nvPr>
            <p:custDataLst>
              <p:tags r:id="rId2"/>
            </p:custDataLst>
          </p:nvPr>
        </p:nvSpPr>
        <p:spPr>
          <a:xfrm>
            <a:off x="413240" y="2239782"/>
            <a:ext cx="8368939" cy="4617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1" dirty="0">
                <a:solidFill>
                  <a:schemeClr val="tx2">
                    <a:alpha val="99000"/>
                  </a:schemeClr>
                </a:solidFill>
                <a:latin typeface="Segoe UI Light" pitchFamily="34" charset="0"/>
              </a:rPr>
              <a:t>Inherits RoleEntryPoint</a:t>
            </a:r>
          </a:p>
        </p:txBody>
      </p:sp>
      <p:sp>
        <p:nvSpPr>
          <p:cNvPr id="10" name="TextBox 9"/>
          <p:cNvSpPr txBox="1"/>
          <p:nvPr/>
        </p:nvSpPr>
        <p:spPr>
          <a:xfrm>
            <a:off x="536940" y="2977121"/>
            <a:ext cx="2606719" cy="2011063"/>
          </a:xfrm>
          <a:prstGeom prst="rect">
            <a:avLst/>
          </a:prstGeom>
          <a:noFill/>
        </p:spPr>
        <p:txBody>
          <a:bodyPr wrap="square" lIns="0" tIns="0" rIns="0" bIns="0" rtlCol="0">
            <a:spAutoFit/>
          </a:bodyPr>
          <a:lstStyle/>
          <a:p>
            <a:pPr algn="ctr">
              <a:lnSpc>
                <a:spcPct val="90000"/>
              </a:lnSpc>
              <a:spcBef>
                <a:spcPct val="20000"/>
              </a:spcBef>
              <a:buSzPct val="80000"/>
            </a:pPr>
            <a:r>
              <a:rPr lang="en-US" sz="3001" dirty="0">
                <a:solidFill>
                  <a:schemeClr val="bg1">
                    <a:alpha val="99000"/>
                  </a:schemeClr>
                </a:solidFill>
                <a:latin typeface="Segoe UI Light" pitchFamily="34" charset="0"/>
              </a:rPr>
              <a:t>OnStart() Method</a:t>
            </a:r>
          </a:p>
          <a:p>
            <a:pPr marL="0" lvl="1" algn="ctr">
              <a:spcBef>
                <a:spcPts val="225"/>
              </a:spcBef>
              <a:buSzPct val="80000"/>
            </a:pPr>
            <a:r>
              <a:rPr lang="en-US" sz="1500" dirty="0">
                <a:ln>
                  <a:solidFill>
                    <a:srgbClr val="FFFFFF">
                      <a:alpha val="0"/>
                    </a:srgbClr>
                  </a:solidFill>
                </a:ln>
                <a:solidFill>
                  <a:schemeClr val="bg1">
                    <a:alpha val="99000"/>
                  </a:schemeClr>
                </a:solidFill>
              </a:rPr>
              <a:t>Called by Fabric on startup, allows you to perform initialization tasks.</a:t>
            </a:r>
            <a:br>
              <a:rPr lang="en-US" sz="1500" dirty="0">
                <a:ln>
                  <a:solidFill>
                    <a:srgbClr val="FFFFFF">
                      <a:alpha val="0"/>
                    </a:srgbClr>
                  </a:solidFill>
                </a:ln>
                <a:solidFill>
                  <a:schemeClr val="bg1">
                    <a:alpha val="99000"/>
                  </a:schemeClr>
                </a:solidFill>
              </a:rPr>
            </a:br>
            <a:r>
              <a:rPr lang="en-US" sz="1500" dirty="0">
                <a:ln>
                  <a:solidFill>
                    <a:srgbClr val="FFFFFF">
                      <a:alpha val="0"/>
                    </a:srgbClr>
                  </a:solidFill>
                </a:ln>
                <a:solidFill>
                  <a:schemeClr val="bg1">
                    <a:alpha val="99000"/>
                  </a:schemeClr>
                </a:solidFill>
              </a:rPr>
              <a:t>Reports Busy status to load balancer until you return true.</a:t>
            </a:r>
            <a:endParaRPr lang="en-US" sz="3001" dirty="0">
              <a:solidFill>
                <a:schemeClr val="bg1">
                  <a:alpha val="99000"/>
                </a:schemeClr>
              </a:solidFill>
              <a:latin typeface="Segoe UI Light" pitchFamily="34" charset="0"/>
            </a:endParaRPr>
          </a:p>
        </p:txBody>
      </p:sp>
      <p:sp>
        <p:nvSpPr>
          <p:cNvPr id="11" name="TextBox 10"/>
          <p:cNvSpPr txBox="1"/>
          <p:nvPr/>
        </p:nvSpPr>
        <p:spPr>
          <a:xfrm>
            <a:off x="3270547" y="2977121"/>
            <a:ext cx="2606719" cy="2057358"/>
          </a:xfrm>
          <a:prstGeom prst="rect">
            <a:avLst/>
          </a:prstGeom>
          <a:noFill/>
        </p:spPr>
        <p:txBody>
          <a:bodyPr wrap="square" lIns="0" tIns="0" rIns="0" bIns="0" rtlCol="0">
            <a:spAutoFit/>
          </a:bodyPr>
          <a:lstStyle/>
          <a:p>
            <a:pPr algn="ctr">
              <a:lnSpc>
                <a:spcPct val="90000"/>
              </a:lnSpc>
              <a:spcBef>
                <a:spcPct val="20000"/>
              </a:spcBef>
              <a:buSzPct val="80000"/>
            </a:pPr>
            <a:r>
              <a:rPr lang="en-US" sz="3001" dirty="0">
                <a:solidFill>
                  <a:schemeClr val="bg1">
                    <a:alpha val="99000"/>
                  </a:schemeClr>
                </a:solidFill>
                <a:latin typeface="Segoe UI Light" pitchFamily="34" charset="0"/>
              </a:rPr>
              <a:t>Run() </a:t>
            </a:r>
            <a:br>
              <a:rPr lang="en-US" sz="3001" dirty="0">
                <a:solidFill>
                  <a:schemeClr val="bg1">
                    <a:alpha val="99000"/>
                  </a:schemeClr>
                </a:solidFill>
                <a:latin typeface="Segoe UI Light" pitchFamily="34" charset="0"/>
              </a:rPr>
            </a:br>
            <a:r>
              <a:rPr lang="en-US" sz="3001" dirty="0">
                <a:solidFill>
                  <a:schemeClr val="bg1">
                    <a:alpha val="99000"/>
                  </a:schemeClr>
                </a:solidFill>
                <a:latin typeface="Segoe UI Light" pitchFamily="34" charset="0"/>
              </a:rPr>
              <a:t>Method</a:t>
            </a:r>
          </a:p>
          <a:p>
            <a:pPr marL="0" lvl="1" algn="ctr">
              <a:spcBef>
                <a:spcPts val="225"/>
              </a:spcBef>
              <a:buSzPct val="80000"/>
            </a:pPr>
            <a:r>
              <a:rPr lang="en-US" sz="1500" dirty="0">
                <a:ln>
                  <a:solidFill>
                    <a:srgbClr val="FFFFFF">
                      <a:alpha val="0"/>
                    </a:srgbClr>
                  </a:solidFill>
                </a:ln>
                <a:solidFill>
                  <a:schemeClr val="bg1">
                    <a:alpha val="99000"/>
                  </a:schemeClr>
                </a:solidFill>
              </a:rPr>
              <a:t>Main logic is here – can do anything, typically infinite loop. Should never exit.</a:t>
            </a:r>
          </a:p>
          <a:p>
            <a:pPr algn="ctr">
              <a:lnSpc>
                <a:spcPct val="90000"/>
              </a:lnSpc>
              <a:spcBef>
                <a:spcPct val="20000"/>
              </a:spcBef>
              <a:buSzPct val="80000"/>
            </a:pPr>
            <a:endParaRPr lang="en-US" sz="3001" dirty="0">
              <a:solidFill>
                <a:schemeClr val="bg1">
                  <a:alpha val="99000"/>
                </a:schemeClr>
              </a:solidFill>
              <a:latin typeface="Segoe UI Light" pitchFamily="34" charset="0"/>
            </a:endParaRPr>
          </a:p>
        </p:txBody>
      </p:sp>
      <p:sp>
        <p:nvSpPr>
          <p:cNvPr id="12" name="TextBox 11"/>
          <p:cNvSpPr txBox="1"/>
          <p:nvPr/>
        </p:nvSpPr>
        <p:spPr>
          <a:xfrm>
            <a:off x="6008160" y="2977123"/>
            <a:ext cx="2606719" cy="1575047"/>
          </a:xfrm>
          <a:prstGeom prst="rect">
            <a:avLst/>
          </a:prstGeom>
          <a:noFill/>
        </p:spPr>
        <p:txBody>
          <a:bodyPr wrap="square" lIns="0" tIns="0" rIns="0" bIns="0" rtlCol="0">
            <a:spAutoFit/>
          </a:bodyPr>
          <a:lstStyle/>
          <a:p>
            <a:pPr algn="ctr">
              <a:lnSpc>
                <a:spcPct val="90000"/>
              </a:lnSpc>
              <a:spcBef>
                <a:spcPct val="20000"/>
              </a:spcBef>
              <a:buSzPct val="80000"/>
            </a:pPr>
            <a:r>
              <a:rPr lang="en-US" sz="3001" dirty="0">
                <a:solidFill>
                  <a:schemeClr val="bg1">
                    <a:alpha val="99000"/>
                  </a:schemeClr>
                </a:solidFill>
                <a:latin typeface="Segoe UI Light" pitchFamily="34" charset="0"/>
              </a:rPr>
              <a:t>OnStop() Method</a:t>
            </a:r>
          </a:p>
          <a:p>
            <a:pPr marL="0" lvl="1" algn="ctr">
              <a:spcBef>
                <a:spcPts val="225"/>
              </a:spcBef>
              <a:buSzPct val="80000"/>
            </a:pPr>
            <a:r>
              <a:rPr lang="en-US" sz="1500" dirty="0">
                <a:ln>
                  <a:solidFill>
                    <a:srgbClr val="FFFFFF">
                      <a:alpha val="0"/>
                    </a:srgbClr>
                  </a:solidFill>
                </a:ln>
                <a:solidFill>
                  <a:schemeClr val="bg1">
                    <a:alpha val="99000"/>
                  </a:schemeClr>
                </a:solidFill>
              </a:rPr>
              <a:t>Called when role is to be shutdown, graceful exit.</a:t>
            </a:r>
          </a:p>
          <a:p>
            <a:pPr marL="0" lvl="1" algn="ctr">
              <a:spcBef>
                <a:spcPts val="225"/>
              </a:spcBef>
              <a:buSzPct val="80000"/>
            </a:pPr>
            <a:r>
              <a:rPr lang="en-US" sz="1500" dirty="0">
                <a:ln>
                  <a:solidFill>
                    <a:srgbClr val="FFFFFF">
                      <a:alpha val="0"/>
                    </a:srgbClr>
                  </a:solidFill>
                </a:ln>
                <a:solidFill>
                  <a:schemeClr val="bg1">
                    <a:alpha val="99000"/>
                  </a:schemeClr>
                </a:solidFill>
              </a:rPr>
              <a:t>30 Seconds to tidy </a:t>
            </a:r>
            <a:r>
              <a:rPr lang="en-US" sz="1500" dirty="0">
                <a:ln>
                  <a:solidFill>
                    <a:srgbClr val="FFFFFF">
                      <a:alpha val="0"/>
                    </a:srgbClr>
                  </a:solidFill>
                </a:ln>
                <a:solidFill>
                  <a:schemeClr val="bg1"/>
                </a:solidFill>
              </a:rPr>
              <a:t>up.</a:t>
            </a:r>
          </a:p>
        </p:txBody>
      </p:sp>
      <p:graphicFrame>
        <p:nvGraphicFramePr>
          <p:cNvPr id="4" name="Object 3" hidden="1"/>
          <p:cNvGraphicFramePr>
            <a:graphicFrameLocks noChangeAspect="1"/>
          </p:cNvGraphicFramePr>
          <p:nvPr>
            <p:custDataLst>
              <p:tags r:id="rId3"/>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024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smtClean="0"/>
              <a:t>Role Programming Model</a:t>
            </a:r>
            <a:endParaRPr lang="en-US" dirty="0"/>
          </a:p>
        </p:txBody>
      </p:sp>
    </p:spTree>
    <p:extLst>
      <p:ext uri="{BB962C8B-B14F-4D97-AF65-F5344CB8AC3E}">
        <p14:creationId xmlns:p14="http://schemas.microsoft.com/office/powerpoint/2010/main" val="40637001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1269"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856580"/>
                        <a:ext cx="119094" cy="119094"/>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Role Lifecycle</a:t>
            </a:r>
          </a:p>
        </p:txBody>
      </p:sp>
      <p:sp>
        <p:nvSpPr>
          <p:cNvPr id="4" name="Content Placeholder 3"/>
          <p:cNvSpPr>
            <a:spLocks noGrp="1"/>
          </p:cNvSpPr>
          <p:nvPr>
            <p:ph sz="quarter" idx="10"/>
          </p:nvPr>
        </p:nvSpPr>
        <p:spPr>
          <a:xfrm>
            <a:off x="389437" y="1954624"/>
            <a:ext cx="8368939" cy="664971"/>
          </a:xfrm>
        </p:spPr>
        <p:txBody>
          <a:bodyPr/>
          <a:lstStyle/>
          <a:p>
            <a:r>
              <a:rPr lang="en-US" dirty="0">
                <a:latin typeface="Segoe UI Light" pitchFamily="34" charset="0"/>
              </a:rPr>
              <a:t>All roles may extend RoleEntryPoint</a:t>
            </a:r>
          </a:p>
          <a:p>
            <a:r>
              <a:rPr lang="en-US" dirty="0">
                <a:latin typeface="Segoe UI Light" pitchFamily="34" charset="0"/>
              </a:rPr>
              <a:t>Roles report status via </a:t>
            </a:r>
            <a:r>
              <a:rPr lang="en-US" dirty="0" smtClean="0">
                <a:latin typeface="Segoe UI Light" pitchFamily="34" charset="0"/>
              </a:rPr>
              <a:t>RoleEnvironment</a:t>
            </a:r>
            <a:endParaRPr lang="en-US" dirty="0">
              <a:latin typeface="Segoe UI Light" pitchFamily="34" charset="0"/>
            </a:endParaRPr>
          </a:p>
        </p:txBody>
      </p:sp>
      <p:sp>
        <p:nvSpPr>
          <p:cNvPr id="39" name="Rectangle 38"/>
          <p:cNvSpPr/>
          <p:nvPr>
            <p:custDataLst>
              <p:tags r:id="rId3"/>
            </p:custDataLst>
          </p:nvPr>
        </p:nvSpPr>
        <p:spPr bwMode="auto">
          <a:xfrm>
            <a:off x="4463581" y="3163489"/>
            <a:ext cx="1727709" cy="3206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r>
              <a:rPr lang="en-NZ" sz="1500" dirty="0">
                <a:ln>
                  <a:solidFill>
                    <a:schemeClr val="bg1">
                      <a:alpha val="0"/>
                    </a:schemeClr>
                  </a:solidFill>
                </a:ln>
                <a:solidFill>
                  <a:srgbClr val="595959">
                    <a:alpha val="99000"/>
                  </a:srgbClr>
                </a:solidFill>
              </a:rPr>
              <a:t>StatusCheck</a:t>
            </a:r>
          </a:p>
        </p:txBody>
      </p:sp>
      <p:sp>
        <p:nvSpPr>
          <p:cNvPr id="41" name="Rectangle 40"/>
          <p:cNvSpPr/>
          <p:nvPr>
            <p:custDataLst>
              <p:tags r:id="rId4"/>
            </p:custDataLst>
          </p:nvPr>
        </p:nvSpPr>
        <p:spPr bwMode="auto">
          <a:xfrm>
            <a:off x="4463581" y="3790946"/>
            <a:ext cx="1727709" cy="320694"/>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r>
              <a:rPr lang="en-NZ" sz="1500" dirty="0">
                <a:ln>
                  <a:solidFill>
                    <a:schemeClr val="bg1">
                      <a:alpha val="0"/>
                    </a:schemeClr>
                  </a:solidFill>
                </a:ln>
                <a:solidFill>
                  <a:srgbClr val="595959">
                    <a:alpha val="99000"/>
                  </a:srgbClr>
                </a:solidFill>
              </a:rPr>
              <a:t>StatusCheck</a:t>
            </a:r>
          </a:p>
        </p:txBody>
      </p:sp>
      <p:sp>
        <p:nvSpPr>
          <p:cNvPr id="42" name="Rectangle 41"/>
          <p:cNvSpPr/>
          <p:nvPr>
            <p:custDataLst>
              <p:tags r:id="rId5"/>
            </p:custDataLst>
          </p:nvPr>
        </p:nvSpPr>
        <p:spPr bwMode="auto">
          <a:xfrm>
            <a:off x="4463583" y="4797723"/>
            <a:ext cx="1716820" cy="27439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r>
              <a:rPr lang="en-NZ" sz="1500" dirty="0">
                <a:ln>
                  <a:solidFill>
                    <a:schemeClr val="bg1">
                      <a:alpha val="0"/>
                    </a:schemeClr>
                  </a:solidFill>
                </a:ln>
                <a:solidFill>
                  <a:srgbClr val="595959">
                    <a:alpha val="99000"/>
                  </a:srgbClr>
                </a:solidFill>
              </a:rPr>
              <a:t>StatusCheck</a:t>
            </a:r>
          </a:p>
        </p:txBody>
      </p:sp>
      <p:sp>
        <p:nvSpPr>
          <p:cNvPr id="43" name="Rectangle 42"/>
          <p:cNvSpPr/>
          <p:nvPr>
            <p:custDataLst>
              <p:tags r:id="rId6"/>
            </p:custDataLst>
          </p:nvPr>
        </p:nvSpPr>
        <p:spPr bwMode="auto">
          <a:xfrm>
            <a:off x="4463582" y="5112168"/>
            <a:ext cx="1716820" cy="27439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r>
              <a:rPr lang="en-NZ" sz="1500" dirty="0">
                <a:ln>
                  <a:solidFill>
                    <a:schemeClr val="bg1">
                      <a:alpha val="0"/>
                    </a:schemeClr>
                  </a:solidFill>
                </a:ln>
                <a:solidFill>
                  <a:srgbClr val="595959">
                    <a:alpha val="99000"/>
                  </a:srgbClr>
                </a:solidFill>
              </a:rPr>
              <a:t>Stopping</a:t>
            </a:r>
          </a:p>
        </p:txBody>
      </p:sp>
      <p:sp>
        <p:nvSpPr>
          <p:cNvPr id="44" name="Rectangle 43"/>
          <p:cNvSpPr/>
          <p:nvPr>
            <p:custDataLst>
              <p:tags r:id="rId7"/>
            </p:custDataLst>
          </p:nvPr>
        </p:nvSpPr>
        <p:spPr bwMode="auto">
          <a:xfrm>
            <a:off x="1890952" y="3163487"/>
            <a:ext cx="2134156" cy="6220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OnStart</a:t>
            </a:r>
          </a:p>
        </p:txBody>
      </p:sp>
      <p:sp>
        <p:nvSpPr>
          <p:cNvPr id="45" name="Rectangle 44"/>
          <p:cNvSpPr/>
          <p:nvPr>
            <p:custDataLst>
              <p:tags r:id="rId8"/>
            </p:custDataLst>
          </p:nvPr>
        </p:nvSpPr>
        <p:spPr bwMode="auto">
          <a:xfrm>
            <a:off x="1890952" y="3783330"/>
            <a:ext cx="2134156" cy="10111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Run</a:t>
            </a:r>
          </a:p>
        </p:txBody>
      </p:sp>
      <p:sp>
        <p:nvSpPr>
          <p:cNvPr id="46" name="Rectangle 45"/>
          <p:cNvSpPr/>
          <p:nvPr>
            <p:custDataLst>
              <p:tags r:id="rId9"/>
            </p:custDataLst>
          </p:nvPr>
        </p:nvSpPr>
        <p:spPr bwMode="auto">
          <a:xfrm>
            <a:off x="1890952" y="4792277"/>
            <a:ext cx="2134156" cy="5888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OnStop</a:t>
            </a:r>
          </a:p>
        </p:txBody>
      </p:sp>
      <p:sp>
        <p:nvSpPr>
          <p:cNvPr id="47" name="TextBox 46"/>
          <p:cNvSpPr txBox="1"/>
          <p:nvPr>
            <p:custDataLst>
              <p:tags r:id="rId10"/>
            </p:custDataLst>
          </p:nvPr>
        </p:nvSpPr>
        <p:spPr>
          <a:xfrm flipH="1">
            <a:off x="1890952" y="2909139"/>
            <a:ext cx="2134157" cy="230832"/>
          </a:xfrm>
          <a:prstGeom prst="rect">
            <a:avLst/>
          </a:prstGeom>
          <a:noFill/>
          <a:ln>
            <a:noFill/>
          </a:ln>
          <a:effectLst/>
        </p:spPr>
        <p:txBody>
          <a:bodyPr wrap="square" lIns="0" tIns="0" rIns="0" bIns="0" rtlCol="0">
            <a:spAutoFit/>
          </a:bodyPr>
          <a:lstStyle/>
          <a:p>
            <a:pPr algn="ctr"/>
            <a:r>
              <a:rPr lang="en-NZ" sz="1500" cap="all" dirty="0">
                <a:ln>
                  <a:solidFill>
                    <a:schemeClr val="bg1">
                      <a:alpha val="0"/>
                    </a:schemeClr>
                  </a:solidFill>
                </a:ln>
                <a:solidFill>
                  <a:srgbClr val="595959">
                    <a:alpha val="99000"/>
                  </a:srgbClr>
                </a:solidFill>
              </a:rPr>
              <a:t>Methods</a:t>
            </a:r>
          </a:p>
        </p:txBody>
      </p:sp>
      <p:sp>
        <p:nvSpPr>
          <p:cNvPr id="48" name="Left Brace 47"/>
          <p:cNvSpPr/>
          <p:nvPr>
            <p:custDataLst>
              <p:tags r:id="rId11"/>
            </p:custDataLst>
          </p:nvPr>
        </p:nvSpPr>
        <p:spPr>
          <a:xfrm>
            <a:off x="1608573" y="3168935"/>
            <a:ext cx="274391" cy="2217626"/>
          </a:xfrm>
          <a:prstGeom prst="leftBrace">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800" dirty="0">
              <a:ln>
                <a:solidFill>
                  <a:schemeClr val="bg1">
                    <a:alpha val="0"/>
                  </a:schemeClr>
                </a:solidFill>
              </a:ln>
              <a:solidFill>
                <a:srgbClr val="595959"/>
              </a:solidFill>
            </a:endParaRPr>
          </a:p>
        </p:txBody>
      </p:sp>
      <p:sp>
        <p:nvSpPr>
          <p:cNvPr id="49" name="TextBox 48"/>
          <p:cNvSpPr txBox="1"/>
          <p:nvPr>
            <p:custDataLst>
              <p:tags r:id="rId12"/>
            </p:custDataLst>
          </p:nvPr>
        </p:nvSpPr>
        <p:spPr>
          <a:xfrm flipH="1">
            <a:off x="4463581" y="2909139"/>
            <a:ext cx="1747652" cy="230832"/>
          </a:xfrm>
          <a:prstGeom prst="rect">
            <a:avLst/>
          </a:prstGeom>
          <a:noFill/>
          <a:ln>
            <a:noFill/>
          </a:ln>
          <a:effectLst/>
        </p:spPr>
        <p:txBody>
          <a:bodyPr wrap="square" lIns="0" tIns="0" rIns="0" bIns="0" rtlCol="0">
            <a:spAutoFit/>
          </a:bodyPr>
          <a:lstStyle/>
          <a:p>
            <a:pPr algn="ctr"/>
            <a:r>
              <a:rPr lang="en-NZ" sz="1500" cap="all" dirty="0">
                <a:ln>
                  <a:solidFill>
                    <a:schemeClr val="bg1">
                      <a:alpha val="0"/>
                    </a:schemeClr>
                  </a:solidFill>
                </a:ln>
                <a:solidFill>
                  <a:srgbClr val="595959">
                    <a:alpha val="99000"/>
                  </a:srgbClr>
                </a:solidFill>
              </a:rPr>
              <a:t>Events</a:t>
            </a:r>
          </a:p>
        </p:txBody>
      </p:sp>
      <p:sp>
        <p:nvSpPr>
          <p:cNvPr id="50" name="TextBox 49"/>
          <p:cNvSpPr txBox="1"/>
          <p:nvPr>
            <p:custDataLst>
              <p:tags r:id="rId13"/>
            </p:custDataLst>
          </p:nvPr>
        </p:nvSpPr>
        <p:spPr>
          <a:xfrm flipH="1">
            <a:off x="6180401" y="2909139"/>
            <a:ext cx="1067078" cy="230832"/>
          </a:xfrm>
          <a:prstGeom prst="rect">
            <a:avLst/>
          </a:prstGeom>
          <a:noFill/>
          <a:ln>
            <a:noFill/>
          </a:ln>
          <a:effectLst/>
        </p:spPr>
        <p:txBody>
          <a:bodyPr wrap="square" lIns="0" tIns="0" rIns="0" bIns="0" rtlCol="0">
            <a:spAutoFit/>
          </a:bodyPr>
          <a:lstStyle/>
          <a:p>
            <a:pPr algn="ctr"/>
            <a:r>
              <a:rPr lang="en-NZ" sz="1500" cap="all" dirty="0">
                <a:ln>
                  <a:solidFill>
                    <a:schemeClr val="bg1">
                      <a:alpha val="0"/>
                    </a:schemeClr>
                  </a:solidFill>
                </a:ln>
                <a:solidFill>
                  <a:srgbClr val="595959">
                    <a:alpha val="99000"/>
                  </a:srgbClr>
                </a:solidFill>
              </a:rPr>
              <a:t>Status</a:t>
            </a:r>
          </a:p>
        </p:txBody>
      </p:sp>
      <p:sp>
        <p:nvSpPr>
          <p:cNvPr id="51" name="Left Brace 50"/>
          <p:cNvSpPr/>
          <p:nvPr>
            <p:custDataLst>
              <p:tags r:id="rId14"/>
            </p:custDataLst>
          </p:nvPr>
        </p:nvSpPr>
        <p:spPr>
          <a:xfrm rot="10800000">
            <a:off x="7251778" y="3790945"/>
            <a:ext cx="291357" cy="1008949"/>
          </a:xfrm>
          <a:prstGeom prst="leftBrace">
            <a:avLst>
              <a:gd name="adj1" fmla="val 8333"/>
              <a:gd name="adj2" fmla="val 49207"/>
            </a:avLst>
          </a:prstGeom>
          <a:ln w="25400">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800" dirty="0">
              <a:ln>
                <a:solidFill>
                  <a:schemeClr val="bg1">
                    <a:alpha val="0"/>
                  </a:schemeClr>
                </a:solidFill>
              </a:ln>
            </a:endParaRPr>
          </a:p>
        </p:txBody>
      </p:sp>
      <p:sp>
        <p:nvSpPr>
          <p:cNvPr id="52" name="Right Arrow 51"/>
          <p:cNvSpPr/>
          <p:nvPr>
            <p:custDataLst>
              <p:tags r:id="rId15"/>
            </p:custDataLst>
          </p:nvPr>
        </p:nvSpPr>
        <p:spPr bwMode="auto">
          <a:xfrm rot="5400000">
            <a:off x="2905816" y="4049207"/>
            <a:ext cx="2675317" cy="903877"/>
          </a:xfrm>
          <a:prstGeom prst="rightArrow">
            <a:avLst>
              <a:gd name="adj1" fmla="val 50000"/>
              <a:gd name="adj2" fmla="val 387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solidFill>
              </a:rPr>
              <a:t>Role Lifetime</a:t>
            </a:r>
          </a:p>
        </p:txBody>
      </p:sp>
      <p:sp>
        <p:nvSpPr>
          <p:cNvPr id="53" name="Rectangle 52"/>
          <p:cNvSpPr/>
          <p:nvPr>
            <p:custDataLst>
              <p:tags r:id="rId16"/>
            </p:custDataLst>
          </p:nvPr>
        </p:nvSpPr>
        <p:spPr bwMode="auto">
          <a:xfrm>
            <a:off x="976310" y="3168934"/>
            <a:ext cx="500874" cy="22121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Fabric Calls</a:t>
            </a:r>
          </a:p>
        </p:txBody>
      </p:sp>
      <p:sp>
        <p:nvSpPr>
          <p:cNvPr id="54" name="Rectangle 53"/>
          <p:cNvSpPr/>
          <p:nvPr>
            <p:custDataLst>
              <p:tags r:id="rId17"/>
            </p:custDataLst>
          </p:nvPr>
        </p:nvSpPr>
        <p:spPr bwMode="auto">
          <a:xfrm>
            <a:off x="7624540" y="3168933"/>
            <a:ext cx="500874" cy="22121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Requests Routed</a:t>
            </a:r>
          </a:p>
        </p:txBody>
      </p:sp>
      <p:sp>
        <p:nvSpPr>
          <p:cNvPr id="55" name="Rectangle 54"/>
          <p:cNvSpPr/>
          <p:nvPr>
            <p:custDataLst>
              <p:tags r:id="rId18"/>
            </p:custDataLst>
          </p:nvPr>
        </p:nvSpPr>
        <p:spPr bwMode="auto">
          <a:xfrm>
            <a:off x="6180401" y="3163487"/>
            <a:ext cx="1067078" cy="6220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Busy</a:t>
            </a:r>
          </a:p>
        </p:txBody>
      </p:sp>
      <p:sp>
        <p:nvSpPr>
          <p:cNvPr id="56" name="Rectangle 55"/>
          <p:cNvSpPr/>
          <p:nvPr>
            <p:custDataLst>
              <p:tags r:id="rId19"/>
            </p:custDataLst>
          </p:nvPr>
        </p:nvSpPr>
        <p:spPr bwMode="auto">
          <a:xfrm>
            <a:off x="6180401" y="3786053"/>
            <a:ext cx="1067078" cy="10111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Ready</a:t>
            </a:r>
          </a:p>
        </p:txBody>
      </p:sp>
      <p:sp>
        <p:nvSpPr>
          <p:cNvPr id="57" name="Rectangle 56"/>
          <p:cNvSpPr/>
          <p:nvPr>
            <p:custDataLst>
              <p:tags r:id="rId20"/>
            </p:custDataLst>
          </p:nvPr>
        </p:nvSpPr>
        <p:spPr bwMode="auto">
          <a:xfrm>
            <a:off x="6180401" y="4797723"/>
            <a:ext cx="1067078" cy="5888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r>
              <a:rPr lang="en-NZ" sz="1500" dirty="0">
                <a:ln>
                  <a:solidFill>
                    <a:schemeClr val="bg1">
                      <a:alpha val="0"/>
                    </a:schemeClr>
                  </a:solidFill>
                </a:ln>
                <a:solidFill>
                  <a:schemeClr val="bg1">
                    <a:alpha val="99000"/>
                  </a:schemeClr>
                </a:solidFill>
              </a:rPr>
              <a:t>Busy</a:t>
            </a:r>
          </a:p>
        </p:txBody>
      </p:sp>
    </p:spTree>
    <p:extLst>
      <p:ext uri="{BB962C8B-B14F-4D97-AF65-F5344CB8AC3E}">
        <p14:creationId xmlns:p14="http://schemas.microsoft.com/office/powerpoint/2010/main" val="713614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46" grpId="0" animBg="1"/>
      <p:bldP spid="48" grpId="0" animBg="1"/>
      <p:bldP spid="51" grpId="0" animBg="1"/>
      <p:bldP spid="53" grpId="0" animBg="1"/>
      <p:bldP spid="54" grpId="0" animBg="1"/>
      <p:bldP spid="55" grpId="0" animBg="1"/>
      <p:bldP spid="56" grpId="0" animBg="1"/>
      <p:bldP spid="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7" y="1941497"/>
            <a:ext cx="8363937" cy="36168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229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Worker Role Patterns</a:t>
            </a:r>
            <a:endParaRPr lang="en-US" dirty="0"/>
          </a:p>
        </p:txBody>
      </p:sp>
      <p:sp>
        <p:nvSpPr>
          <p:cNvPr id="3" name="Content Placeholder 2"/>
          <p:cNvSpPr>
            <a:spLocks noGrp="1"/>
          </p:cNvSpPr>
          <p:nvPr>
            <p:ph sz="quarter" idx="10"/>
            <p:custDataLst>
              <p:tags r:id="rId4"/>
            </p:custDataLst>
          </p:nvPr>
        </p:nvSpPr>
        <p:spPr>
          <a:xfrm>
            <a:off x="603102" y="1954624"/>
            <a:ext cx="8368939" cy="2784224"/>
          </a:xfrm>
        </p:spPr>
        <p:txBody>
          <a:bodyPr/>
          <a:lstStyle/>
          <a:p>
            <a:r>
              <a:rPr lang="en-US" sz="2701" dirty="0">
                <a:solidFill>
                  <a:schemeClr val="bg1">
                    <a:alpha val="99000"/>
                  </a:schemeClr>
                </a:solidFill>
                <a:latin typeface="Segoe UI Light" pitchFamily="34" charset="0"/>
              </a:rPr>
              <a:t>Queue Polling Worker</a:t>
            </a:r>
          </a:p>
          <a:p>
            <a:pPr marL="0" lvl="1"/>
            <a:r>
              <a:rPr lang="en-US" sz="1500" dirty="0">
                <a:solidFill>
                  <a:schemeClr val="accent6">
                    <a:lumMod val="20000"/>
                    <a:lumOff val="80000"/>
                    <a:alpha val="99000"/>
                  </a:schemeClr>
                </a:solidFill>
              </a:rPr>
              <a:t>Poll and Pop Messages within while(true) loop</a:t>
            </a:r>
          </a:p>
          <a:p>
            <a:pPr marL="0" lvl="1"/>
            <a:r>
              <a:rPr lang="en-US" sz="1500" dirty="0">
                <a:solidFill>
                  <a:schemeClr val="accent6">
                    <a:lumMod val="20000"/>
                    <a:lumOff val="80000"/>
                    <a:alpha val="99000"/>
                  </a:schemeClr>
                </a:solidFill>
              </a:rPr>
              <a:t>E.g. Map/Reduce pattern, background image processing</a:t>
            </a:r>
          </a:p>
          <a:p>
            <a:r>
              <a:rPr lang="en-US" sz="2701" dirty="0">
                <a:solidFill>
                  <a:schemeClr val="bg1">
                    <a:alpha val="99000"/>
                  </a:schemeClr>
                </a:solidFill>
                <a:latin typeface="Segoe UI Light" pitchFamily="34" charset="0"/>
              </a:rPr>
              <a:t>Listening Worker Role</a:t>
            </a:r>
          </a:p>
          <a:p>
            <a:pPr marL="0" lvl="1"/>
            <a:r>
              <a:rPr lang="en-US" sz="1500" dirty="0">
                <a:solidFill>
                  <a:schemeClr val="accent6">
                    <a:lumMod val="20000"/>
                    <a:lumOff val="80000"/>
                    <a:alpha val="99000"/>
                  </a:schemeClr>
                </a:solidFill>
              </a:rPr>
              <a:t>Create TcpListener or WCF Service Host</a:t>
            </a:r>
          </a:p>
          <a:p>
            <a:pPr marL="0" lvl="1"/>
            <a:r>
              <a:rPr lang="en-US" sz="1500" dirty="0">
                <a:solidFill>
                  <a:schemeClr val="accent6">
                    <a:lumMod val="20000"/>
                    <a:lumOff val="80000"/>
                    <a:alpha val="99000"/>
                  </a:schemeClr>
                </a:solidFill>
              </a:rPr>
              <a:t>E.g. Run a .NET SMTP server or WCF Service</a:t>
            </a:r>
          </a:p>
          <a:p>
            <a:r>
              <a:rPr lang="en-US" sz="2701" dirty="0">
                <a:solidFill>
                  <a:schemeClr val="bg1">
                    <a:alpha val="99000"/>
                  </a:schemeClr>
                </a:solidFill>
                <a:latin typeface="Segoe UI Light" pitchFamily="34" charset="0"/>
              </a:rPr>
              <a:t>External Process Worker Role</a:t>
            </a:r>
          </a:p>
          <a:p>
            <a:pPr marL="0" lvl="1"/>
            <a:r>
              <a:rPr lang="en-US" sz="1500" dirty="0">
                <a:solidFill>
                  <a:schemeClr val="accent6">
                    <a:lumMod val="20000"/>
                    <a:lumOff val="80000"/>
                    <a:alpha val="99000"/>
                  </a:schemeClr>
                </a:solidFill>
              </a:rPr>
              <a:t>OnStart or Run method executes Process.Start()</a:t>
            </a:r>
          </a:p>
          <a:p>
            <a:pPr marL="0" lvl="1"/>
            <a:r>
              <a:rPr lang="en-US" sz="1500" dirty="0">
                <a:solidFill>
                  <a:schemeClr val="accent6">
                    <a:lumMod val="20000"/>
                    <a:lumOff val="80000"/>
                    <a:alpha val="99000"/>
                  </a:schemeClr>
                </a:solidFill>
              </a:rPr>
              <a:t>Startup Task installs or executes background/foreground process</a:t>
            </a:r>
          </a:p>
          <a:p>
            <a:pPr marL="0" lvl="1"/>
            <a:r>
              <a:rPr lang="en-US" sz="1500" dirty="0">
                <a:solidFill>
                  <a:schemeClr val="accent6">
                    <a:lumMod val="20000"/>
                    <a:lumOff val="80000"/>
                    <a:alpha val="99000"/>
                  </a:schemeClr>
                </a:solidFill>
              </a:rPr>
              <a:t>Custom Role Entry Point (executable or .Net assembly)</a:t>
            </a:r>
          </a:p>
          <a:p>
            <a:pPr marL="0" lvl="1"/>
            <a:r>
              <a:rPr lang="en-US" sz="1500" dirty="0">
                <a:solidFill>
                  <a:schemeClr val="accent6">
                    <a:lumMod val="20000"/>
                    <a:lumOff val="80000"/>
                    <a:alpha val="99000"/>
                  </a:schemeClr>
                </a:solidFill>
              </a:rPr>
              <a:t>E.g. Run a database server, web server, distributed cache</a:t>
            </a:r>
          </a:p>
        </p:txBody>
      </p:sp>
      <p:grpSp>
        <p:nvGrpSpPr>
          <p:cNvPr id="10" name="Group 9"/>
          <p:cNvGrpSpPr/>
          <p:nvPr/>
        </p:nvGrpSpPr>
        <p:grpSpPr bwMode="black">
          <a:xfrm>
            <a:off x="6230710" y="2734589"/>
            <a:ext cx="2049039" cy="1666983"/>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0497278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89437" y="1941497"/>
            <a:ext cx="8363937" cy="36168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aphicFrame>
        <p:nvGraphicFramePr>
          <p:cNvPr id="6" name="Object 5"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331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Web Role</a:t>
            </a:r>
            <a:endParaRPr lang="en-US" dirty="0"/>
          </a:p>
        </p:txBody>
      </p:sp>
      <p:sp>
        <p:nvSpPr>
          <p:cNvPr id="3" name="Content Placeholder 2"/>
          <p:cNvSpPr>
            <a:spLocks noGrp="1"/>
          </p:cNvSpPr>
          <p:nvPr>
            <p:ph sz="quarter" idx="10"/>
            <p:custDataLst>
              <p:tags r:id="rId4"/>
            </p:custDataLst>
          </p:nvPr>
        </p:nvSpPr>
        <p:spPr>
          <a:xfrm>
            <a:off x="614348" y="1954624"/>
            <a:ext cx="8368939" cy="2909130"/>
          </a:xfrm>
        </p:spPr>
        <p:txBody>
          <a:bodyPr/>
          <a:lstStyle/>
          <a:p>
            <a:r>
              <a:rPr lang="en-US" sz="2701" dirty="0">
                <a:solidFill>
                  <a:schemeClr val="bg1">
                    <a:alpha val="99000"/>
                  </a:schemeClr>
                </a:solidFill>
                <a:latin typeface="Segoe UI Light" pitchFamily="34" charset="0"/>
              </a:rPr>
              <a:t>All features of a worker role + IIS 7, 7.5 or IIS 8.0*</a:t>
            </a:r>
          </a:p>
          <a:p>
            <a:r>
              <a:rPr lang="en-US" sz="2701" dirty="0">
                <a:solidFill>
                  <a:schemeClr val="bg1">
                    <a:alpha val="99000"/>
                  </a:schemeClr>
                </a:solidFill>
                <a:latin typeface="Segoe UI Light" pitchFamily="34" charset="0"/>
              </a:rPr>
              <a:t>ASP.NET 3.5 SP1, 4.0 or 4.5* – 64bit</a:t>
            </a:r>
          </a:p>
          <a:p>
            <a:r>
              <a:rPr lang="en-US" sz="2701" dirty="0">
                <a:solidFill>
                  <a:schemeClr val="bg1">
                    <a:alpha val="99000"/>
                  </a:schemeClr>
                </a:solidFill>
                <a:latin typeface="Segoe UI Light" pitchFamily="34" charset="0"/>
              </a:rPr>
              <a:t>Hosts</a:t>
            </a:r>
          </a:p>
          <a:p>
            <a:pPr marL="0" lvl="1"/>
            <a:r>
              <a:rPr lang="en-US" sz="1500" dirty="0">
                <a:solidFill>
                  <a:schemeClr val="accent4">
                    <a:lumMod val="50000"/>
                    <a:alpha val="99000"/>
                  </a:schemeClr>
                </a:solidFill>
              </a:rPr>
              <a:t>Webforms or MVC</a:t>
            </a:r>
          </a:p>
          <a:p>
            <a:pPr marL="0" lvl="1"/>
            <a:r>
              <a:rPr lang="en-US" sz="1500" dirty="0">
                <a:solidFill>
                  <a:schemeClr val="accent4">
                    <a:lumMod val="50000"/>
                    <a:alpha val="99000"/>
                  </a:schemeClr>
                </a:solidFill>
              </a:rPr>
              <a:t>FastCGI applications (e.g. PHP)</a:t>
            </a:r>
          </a:p>
          <a:p>
            <a:pPr marL="0" lvl="1"/>
            <a:r>
              <a:rPr lang="en-US" sz="1500" dirty="0">
                <a:solidFill>
                  <a:schemeClr val="accent4">
                    <a:lumMod val="50000"/>
                    <a:alpha val="99000"/>
                  </a:schemeClr>
                </a:solidFill>
              </a:rPr>
              <a:t>Multiple Websites</a:t>
            </a:r>
          </a:p>
          <a:p>
            <a:r>
              <a:rPr lang="en-US" sz="2701" dirty="0">
                <a:solidFill>
                  <a:schemeClr val="bg1">
                    <a:alpha val="99000"/>
                  </a:schemeClr>
                </a:solidFill>
                <a:latin typeface="Segoe UI Light" pitchFamily="34" charset="0"/>
              </a:rPr>
              <a:t>Http(s)</a:t>
            </a:r>
          </a:p>
          <a:p>
            <a:r>
              <a:rPr lang="en-US" sz="2701" dirty="0">
                <a:solidFill>
                  <a:schemeClr val="bg1">
                    <a:alpha val="99000"/>
                  </a:schemeClr>
                </a:solidFill>
                <a:latin typeface="Segoe UI Light" pitchFamily="34" charset="0"/>
              </a:rPr>
              <a:t>Web/Worker Hybrid</a:t>
            </a:r>
          </a:p>
          <a:p>
            <a:pPr marL="0" lvl="1"/>
            <a:r>
              <a:rPr lang="en-US" sz="1500" dirty="0">
                <a:solidFill>
                  <a:schemeClr val="accent4">
                    <a:lumMod val="50000"/>
                    <a:alpha val="99000"/>
                  </a:schemeClr>
                </a:solidFill>
              </a:rPr>
              <a:t>Can optionally implement </a:t>
            </a:r>
            <a:r>
              <a:rPr lang="en-US" sz="1500" dirty="0" err="1">
                <a:solidFill>
                  <a:schemeClr val="accent4">
                    <a:lumMod val="50000"/>
                    <a:alpha val="99000"/>
                  </a:schemeClr>
                </a:solidFill>
              </a:rPr>
              <a:t>RoleEntryPoint</a:t>
            </a:r>
            <a:r>
              <a:rPr lang="en-US" sz="1500" dirty="0">
                <a:solidFill>
                  <a:schemeClr val="accent4">
                    <a:lumMod val="50000"/>
                    <a:alpha val="99000"/>
                  </a:schemeClr>
                </a:solidFill>
              </a:rPr>
              <a:t>                 		      </a:t>
            </a:r>
            <a:r>
              <a:rPr lang="en-US" sz="1350" dirty="0">
                <a:solidFill>
                  <a:schemeClr val="bg1">
                    <a:alpha val="99000"/>
                  </a:schemeClr>
                </a:solidFill>
              </a:rPr>
              <a:t>*with Windows Server 2012</a:t>
            </a:r>
            <a:endParaRPr lang="en-US" sz="1500" dirty="0">
              <a:solidFill>
                <a:schemeClr val="bg1">
                  <a:alpha val="99000"/>
                </a:schemeClr>
              </a:solidFill>
            </a:endParaRPr>
          </a:p>
          <a:p>
            <a:pPr marL="0" lvl="1"/>
            <a:endParaRPr lang="en-US" sz="1500" dirty="0">
              <a:solidFill>
                <a:schemeClr val="accent4">
                  <a:lumMod val="50000"/>
                  <a:alpha val="99000"/>
                </a:schemeClr>
              </a:solidFill>
            </a:endParaRPr>
          </a:p>
        </p:txBody>
      </p:sp>
      <p:sp>
        <p:nvSpPr>
          <p:cNvPr id="10" name="Freeform 62"/>
          <p:cNvSpPr>
            <a:spLocks noEditPoints="1"/>
          </p:cNvSpPr>
          <p:nvPr/>
        </p:nvSpPr>
        <p:spPr bwMode="black">
          <a:xfrm>
            <a:off x="6308755" y="2802061"/>
            <a:ext cx="1721490" cy="172104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dirty="0"/>
          </a:p>
        </p:txBody>
      </p:sp>
    </p:spTree>
    <p:extLst>
      <p:ext uri="{BB962C8B-B14F-4D97-AF65-F5344CB8AC3E}">
        <p14:creationId xmlns:p14="http://schemas.microsoft.com/office/powerpoint/2010/main" val="21521052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607058" y="2342350"/>
            <a:ext cx="6145229" cy="3093796"/>
          </a:xfrm>
        </p:spPr>
        <p:txBody>
          <a:bodyPr/>
          <a:lstStyle/>
          <a:p>
            <a:pPr lvl="0"/>
            <a:r>
              <a:rPr lang="en-US" sz="3001" dirty="0"/>
              <a:t>Windows Azure Compute Options</a:t>
            </a:r>
          </a:p>
          <a:p>
            <a:pPr lvl="0"/>
            <a:r>
              <a:rPr lang="en-US" sz="3001" dirty="0"/>
              <a:t>What is a Cloud Service</a:t>
            </a:r>
          </a:p>
          <a:p>
            <a:pPr lvl="0"/>
            <a:r>
              <a:rPr lang="en-US" sz="3001" dirty="0"/>
              <a:t>Traditional Architecture Challenge</a:t>
            </a:r>
          </a:p>
          <a:p>
            <a:pPr lvl="0"/>
            <a:r>
              <a:rPr lang="en-US" sz="3001" dirty="0"/>
              <a:t>What is a SB Queue</a:t>
            </a:r>
          </a:p>
          <a:p>
            <a:pPr lvl="0"/>
            <a:r>
              <a:rPr lang="en-US" sz="3001" dirty="0"/>
              <a:t>Scalable Architecture with SB Queues</a:t>
            </a:r>
          </a:p>
        </p:txBody>
      </p:sp>
    </p:spTree>
    <p:extLst>
      <p:ext uri="{BB962C8B-B14F-4D97-AF65-F5344CB8AC3E}">
        <p14:creationId xmlns:p14="http://schemas.microsoft.com/office/powerpoint/2010/main" val="222864528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434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Configuration Values</a:t>
            </a:r>
            <a:endParaRPr lang="en-US" dirty="0"/>
          </a:p>
        </p:txBody>
      </p:sp>
      <p:sp>
        <p:nvSpPr>
          <p:cNvPr id="3" name="Content Placeholder 2"/>
          <p:cNvSpPr>
            <a:spLocks noGrp="1"/>
          </p:cNvSpPr>
          <p:nvPr>
            <p:ph sz="quarter" idx="10"/>
            <p:custDataLst>
              <p:tags r:id="rId4"/>
            </p:custDataLst>
          </p:nvPr>
        </p:nvSpPr>
        <p:spPr>
          <a:xfrm>
            <a:off x="389437" y="1954624"/>
            <a:ext cx="8368939" cy="2688941"/>
          </a:xfrm>
        </p:spPr>
        <p:txBody>
          <a:bodyPr/>
          <a:lstStyle/>
          <a:p>
            <a:pPr>
              <a:spcBef>
                <a:spcPts val="600"/>
              </a:spcBef>
            </a:pPr>
            <a:r>
              <a:rPr lang="en-US" sz="2701" dirty="0">
                <a:solidFill>
                  <a:schemeClr val="accent2">
                    <a:alpha val="99000"/>
                  </a:schemeClr>
                </a:solidFill>
                <a:latin typeface="Segoe UI Light" pitchFamily="34" charset="0"/>
              </a:rPr>
              <a:t>Store arbitrary configuration string values</a:t>
            </a:r>
          </a:p>
          <a:p>
            <a:pPr marL="0" lvl="1"/>
            <a:r>
              <a:rPr lang="en-US" sz="1500" dirty="0"/>
              <a:t>Define in model</a:t>
            </a:r>
          </a:p>
          <a:p>
            <a:pPr marL="0" lvl="1"/>
            <a:r>
              <a:rPr lang="en-US" sz="1500" dirty="0"/>
              <a:t>Populate in configuration</a:t>
            </a:r>
          </a:p>
          <a:p>
            <a:pPr>
              <a:spcBef>
                <a:spcPts val="600"/>
              </a:spcBef>
            </a:pPr>
            <a:r>
              <a:rPr lang="en-US" sz="2701" dirty="0">
                <a:solidFill>
                  <a:schemeClr val="accent2">
                    <a:alpha val="99000"/>
                  </a:schemeClr>
                </a:solidFill>
                <a:latin typeface="Segoe UI Light" pitchFamily="34" charset="0"/>
              </a:rPr>
              <a:t>RoleEnvironment</a:t>
            </a:r>
          </a:p>
          <a:p>
            <a:pPr marL="0" lvl="1"/>
            <a:r>
              <a:rPr lang="en-US" sz="1500" dirty="0"/>
              <a:t>.GetConfigurationSettingValue()</a:t>
            </a:r>
          </a:p>
          <a:p>
            <a:pPr>
              <a:spcBef>
                <a:spcPts val="600"/>
              </a:spcBef>
            </a:pPr>
            <a:r>
              <a:rPr lang="en-US" sz="2701" dirty="0">
                <a:solidFill>
                  <a:schemeClr val="accent2">
                    <a:alpha val="99000"/>
                  </a:schemeClr>
                </a:solidFill>
                <a:latin typeface="Segoe UI Light" pitchFamily="34" charset="0"/>
              </a:rPr>
              <a:t>Don’t use web.config for values you wish </a:t>
            </a:r>
            <a:br>
              <a:rPr lang="en-US" sz="2701" dirty="0">
                <a:solidFill>
                  <a:schemeClr val="accent2">
                    <a:alpha val="99000"/>
                  </a:schemeClr>
                </a:solidFill>
                <a:latin typeface="Segoe UI Light" pitchFamily="34" charset="0"/>
              </a:rPr>
            </a:br>
            <a:r>
              <a:rPr lang="en-US" sz="2701" dirty="0">
                <a:solidFill>
                  <a:schemeClr val="accent2">
                    <a:alpha val="99000"/>
                  </a:schemeClr>
                </a:solidFill>
                <a:latin typeface="Segoe UI Light" pitchFamily="34" charset="0"/>
              </a:rPr>
              <a:t>to change at runtime</a:t>
            </a:r>
          </a:p>
          <a:p>
            <a:pPr marL="0" lvl="1"/>
            <a:r>
              <a:rPr lang="en-US" sz="1500" dirty="0"/>
              <a:t>App/Web.config is packaged with deployment change requires re-deploy</a:t>
            </a:r>
          </a:p>
          <a:p>
            <a:pPr marL="0" lvl="1"/>
            <a:r>
              <a:rPr lang="en-US" sz="1500" dirty="0"/>
              <a:t>*.cscfg supports change tracking and notification to running role instances</a:t>
            </a:r>
          </a:p>
        </p:txBody>
      </p:sp>
    </p:spTree>
    <p:extLst>
      <p:ext uri="{BB962C8B-B14F-4D97-AF65-F5344CB8AC3E}">
        <p14:creationId xmlns:p14="http://schemas.microsoft.com/office/powerpoint/2010/main" val="35633969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536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Upgrading Your Application</a:t>
            </a:r>
            <a:endParaRPr lang="en-US" dirty="0"/>
          </a:p>
        </p:txBody>
      </p:sp>
      <p:sp>
        <p:nvSpPr>
          <p:cNvPr id="3" name="Content Placeholder 2"/>
          <p:cNvSpPr>
            <a:spLocks noGrp="1"/>
          </p:cNvSpPr>
          <p:nvPr>
            <p:ph sz="quarter" idx="10"/>
            <p:custDataLst>
              <p:tags r:id="rId4"/>
            </p:custDataLst>
          </p:nvPr>
        </p:nvSpPr>
        <p:spPr>
          <a:xfrm>
            <a:off x="389437" y="1954622"/>
            <a:ext cx="8368939" cy="2202398"/>
          </a:xfrm>
        </p:spPr>
        <p:txBody>
          <a:bodyPr/>
          <a:lstStyle/>
          <a:p>
            <a:r>
              <a:rPr lang="en-US" sz="2701" dirty="0">
                <a:solidFill>
                  <a:schemeClr val="accent2">
                    <a:alpha val="99000"/>
                  </a:schemeClr>
                </a:solidFill>
                <a:latin typeface="Segoe UI Light" pitchFamily="34" charset="0"/>
              </a:rPr>
              <a:t>VIP Swap:</a:t>
            </a:r>
          </a:p>
          <a:p>
            <a:pPr marL="0" lvl="1"/>
            <a:r>
              <a:rPr lang="en-US" sz="1500" dirty="0"/>
              <a:t>Uses Staging and Production environments</a:t>
            </a:r>
          </a:p>
          <a:p>
            <a:pPr marL="0" lvl="1"/>
            <a:r>
              <a:rPr lang="en-US" sz="1500" dirty="0"/>
              <a:t>Allows to quickly swap environments</a:t>
            </a:r>
          </a:p>
          <a:p>
            <a:pPr marL="0" lvl="1"/>
            <a:r>
              <a:rPr lang="en-US" sz="1500" dirty="0"/>
              <a:t>Production: v1 </a:t>
            </a:r>
            <a:r>
              <a:rPr lang="en-US" sz="1500" dirty="0">
                <a:sym typeface="Wingdings 3"/>
              </a:rPr>
              <a:t></a:t>
            </a:r>
            <a:r>
              <a:rPr lang="en-US" sz="1500" dirty="0"/>
              <a:t> Staging: v2, after swap then Production: v2 </a:t>
            </a:r>
            <a:r>
              <a:rPr lang="en-US" sz="1500" dirty="0">
                <a:sym typeface="Wingdings 3"/>
              </a:rPr>
              <a:t></a:t>
            </a:r>
            <a:r>
              <a:rPr lang="en-US" sz="1500" dirty="0"/>
              <a:t> Staging: v1</a:t>
            </a:r>
          </a:p>
          <a:p>
            <a:r>
              <a:rPr lang="en-US" sz="2701" dirty="0">
                <a:solidFill>
                  <a:schemeClr val="accent2">
                    <a:alpha val="99000"/>
                  </a:schemeClr>
                </a:solidFill>
                <a:latin typeface="Segoe UI Light" pitchFamily="34" charset="0"/>
              </a:rPr>
              <a:t>In-Place Upgrade</a:t>
            </a:r>
          </a:p>
          <a:p>
            <a:pPr marL="0" lvl="1"/>
            <a:r>
              <a:rPr lang="en-US" sz="1500" dirty="0"/>
              <a:t>Performs a rolling upgrade on live service</a:t>
            </a:r>
          </a:p>
          <a:p>
            <a:pPr marL="0" lvl="1"/>
            <a:r>
              <a:rPr lang="en-US" sz="1500" dirty="0"/>
              <a:t>Entire service or a single role</a:t>
            </a:r>
          </a:p>
          <a:p>
            <a:pPr marL="0" lvl="1"/>
            <a:r>
              <a:rPr lang="en-US" sz="1500" dirty="0"/>
              <a:t>Manual or Automatic across update domains</a:t>
            </a:r>
          </a:p>
          <a:p>
            <a:pPr marL="0" lvl="1"/>
            <a:r>
              <a:rPr lang="en-US" sz="1500" dirty="0"/>
              <a:t>Cannot change Service Model</a:t>
            </a:r>
          </a:p>
        </p:txBody>
      </p:sp>
    </p:spTree>
    <p:extLst>
      <p:ext uri="{BB962C8B-B14F-4D97-AF65-F5344CB8AC3E}">
        <p14:creationId xmlns:p14="http://schemas.microsoft.com/office/powerpoint/2010/main" val="32354106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6389"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856580"/>
                        <a:ext cx="119094" cy="119094"/>
                      </a:xfrm>
                      <a:prstGeom prst="rect">
                        <a:avLst/>
                      </a:prstGeom>
                    </p:spPr>
                  </p:pic>
                </p:oleObj>
              </mc:Fallback>
            </mc:AlternateContent>
          </a:graphicData>
        </a:graphic>
      </p:graphicFrame>
      <p:sp>
        <p:nvSpPr>
          <p:cNvPr id="7" name="Rectangle 6"/>
          <p:cNvSpPr/>
          <p:nvPr>
            <p:custDataLst>
              <p:tags r:id="rId3"/>
            </p:custDataLst>
          </p:nvPr>
        </p:nvSpPr>
        <p:spPr bwMode="auto">
          <a:xfrm>
            <a:off x="1501879" y="2733687"/>
            <a:ext cx="5644012" cy="28116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96" tIns="34297" rIns="68595" bIns="34297" numCol="1" rtlCol="0" anchor="t" anchorCtr="0" compatLnSpc="1">
            <a:prstTxWarp prst="textNoShape">
              <a:avLst/>
            </a:prstTxWarp>
          </a:bodyPr>
          <a:lstStyle/>
          <a:p>
            <a:pPr defTabSz="685757" fontAlgn="base">
              <a:spcBef>
                <a:spcPct val="0"/>
              </a:spcBef>
              <a:spcAft>
                <a:spcPct val="0"/>
              </a:spcAft>
            </a:pPr>
            <a:r>
              <a:rPr lang="en-US" sz="1800" cap="all" dirty="0">
                <a:ln>
                  <a:solidFill>
                    <a:schemeClr val="bg1">
                      <a:alpha val="0"/>
                    </a:schemeClr>
                  </a:solidFill>
                </a:ln>
                <a:solidFill>
                  <a:srgbClr val="595959">
                    <a:alpha val="99000"/>
                  </a:srgbClr>
                </a:solidFill>
              </a:rPr>
              <a:t>Role</a:t>
            </a:r>
          </a:p>
        </p:txBody>
      </p:sp>
      <p:sp>
        <p:nvSpPr>
          <p:cNvPr id="8" name="Rectangle 7"/>
          <p:cNvSpPr/>
          <p:nvPr>
            <p:custDataLst>
              <p:tags r:id="rId4"/>
            </p:custDataLst>
          </p:nvPr>
        </p:nvSpPr>
        <p:spPr bwMode="auto">
          <a:xfrm>
            <a:off x="1639549" y="3149753"/>
            <a:ext cx="2606719" cy="22911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noAutofit/>
          </a:bodyPr>
          <a:lstStyle/>
          <a:p>
            <a:pPr algn="ctr" defTabSz="685757" fontAlgn="base">
              <a:spcBef>
                <a:spcPct val="0"/>
              </a:spcBef>
              <a:spcAft>
                <a:spcPct val="0"/>
              </a:spcAft>
            </a:pPr>
            <a:r>
              <a:rPr lang="en-US" sz="1800" dirty="0">
                <a:ln>
                  <a:solidFill>
                    <a:schemeClr val="bg1">
                      <a:alpha val="0"/>
                    </a:schemeClr>
                  </a:solidFill>
                </a:ln>
                <a:solidFill>
                  <a:schemeClr val="bg1"/>
                </a:solidFill>
              </a:rPr>
              <a:t>Production</a:t>
            </a:r>
          </a:p>
        </p:txBody>
      </p:sp>
      <p:sp>
        <p:nvSpPr>
          <p:cNvPr id="13" name="Rectangle 12"/>
          <p:cNvSpPr/>
          <p:nvPr>
            <p:custDataLst>
              <p:tags r:id="rId5"/>
            </p:custDataLst>
          </p:nvPr>
        </p:nvSpPr>
        <p:spPr bwMode="auto">
          <a:xfrm>
            <a:off x="4382258" y="3149756"/>
            <a:ext cx="2606719" cy="22820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solidFill>
              </a:rPr>
              <a:t>Staging</a:t>
            </a:r>
          </a:p>
        </p:txBody>
      </p:sp>
      <p:sp>
        <p:nvSpPr>
          <p:cNvPr id="2" name="Title 1"/>
          <p:cNvSpPr>
            <a:spLocks noGrp="1"/>
          </p:cNvSpPr>
          <p:nvPr>
            <p:ph type="title"/>
            <p:custDataLst>
              <p:tags r:id="rId6"/>
            </p:custDataLst>
          </p:nvPr>
        </p:nvSpPr>
        <p:spPr/>
        <p:txBody>
          <a:bodyPr/>
          <a:lstStyle/>
          <a:p>
            <a:r>
              <a:rPr lang="en-US" dirty="0">
                <a:cs typeface="Segoe UI"/>
              </a:rPr>
              <a:t>VIP Swap</a:t>
            </a:r>
          </a:p>
        </p:txBody>
      </p:sp>
      <p:sp>
        <p:nvSpPr>
          <p:cNvPr id="39" name="Rectangle 38"/>
          <p:cNvSpPr/>
          <p:nvPr>
            <p:custDataLst>
              <p:tags r:id="rId7"/>
            </p:custDataLst>
          </p:nvPr>
        </p:nvSpPr>
        <p:spPr bwMode="auto">
          <a:xfrm>
            <a:off x="1639549" y="3149753"/>
            <a:ext cx="2606719" cy="22911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noAutofit/>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Staging</a:t>
            </a:r>
          </a:p>
        </p:txBody>
      </p:sp>
      <p:sp>
        <p:nvSpPr>
          <p:cNvPr id="36" name="Rectangle 35"/>
          <p:cNvSpPr/>
          <p:nvPr>
            <p:custDataLst>
              <p:tags r:id="rId8"/>
            </p:custDataLst>
          </p:nvPr>
        </p:nvSpPr>
        <p:spPr bwMode="auto">
          <a:xfrm>
            <a:off x="4382258" y="3149753"/>
            <a:ext cx="2606719" cy="229116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noAutofit/>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Production</a:t>
            </a:r>
          </a:p>
        </p:txBody>
      </p:sp>
      <p:sp>
        <p:nvSpPr>
          <p:cNvPr id="6" name="Rectangle 5"/>
          <p:cNvSpPr/>
          <p:nvPr>
            <p:custDataLst>
              <p:tags r:id="rId9"/>
            </p:custDataLst>
          </p:nvPr>
        </p:nvSpPr>
        <p:spPr bwMode="auto">
          <a:xfrm>
            <a:off x="1501879" y="2128499"/>
            <a:ext cx="5644012" cy="3782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500" cap="all" dirty="0">
                <a:ln>
                  <a:solidFill>
                    <a:schemeClr val="bg1">
                      <a:alpha val="0"/>
                    </a:schemeClr>
                  </a:solidFill>
                </a:ln>
                <a:gradFill>
                  <a:gsLst>
                    <a:gs pos="0">
                      <a:srgbClr val="FFFFFF"/>
                    </a:gs>
                    <a:gs pos="100000">
                      <a:srgbClr val="FFFFFF"/>
                    </a:gs>
                  </a:gsLst>
                  <a:lin ang="5400000" scaled="0"/>
                </a:gradFill>
              </a:rPr>
              <a:t>Network Load Balancer</a:t>
            </a:r>
          </a:p>
        </p:txBody>
      </p:sp>
      <p:sp>
        <p:nvSpPr>
          <p:cNvPr id="9" name="Rectangle 8"/>
          <p:cNvSpPr/>
          <p:nvPr>
            <p:custDataLst>
              <p:tags r:id="rId10"/>
            </p:custDataLst>
          </p:nvPr>
        </p:nvSpPr>
        <p:spPr bwMode="auto">
          <a:xfrm>
            <a:off x="1730536" y="374864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1</a:t>
            </a:r>
          </a:p>
        </p:txBody>
      </p:sp>
      <p:sp>
        <p:nvSpPr>
          <p:cNvPr id="10" name="Rectangle 9"/>
          <p:cNvSpPr/>
          <p:nvPr>
            <p:custDataLst>
              <p:tags r:id="rId11"/>
            </p:custDataLst>
          </p:nvPr>
        </p:nvSpPr>
        <p:spPr bwMode="auto">
          <a:xfrm>
            <a:off x="2991975" y="374864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2</a:t>
            </a:r>
          </a:p>
        </p:txBody>
      </p:sp>
      <p:sp>
        <p:nvSpPr>
          <p:cNvPr id="11" name="Rectangle 10"/>
          <p:cNvSpPr/>
          <p:nvPr>
            <p:custDataLst>
              <p:tags r:id="rId12"/>
            </p:custDataLst>
          </p:nvPr>
        </p:nvSpPr>
        <p:spPr bwMode="auto">
          <a:xfrm>
            <a:off x="1730536" y="457447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3</a:t>
            </a:r>
          </a:p>
        </p:txBody>
      </p:sp>
      <p:sp>
        <p:nvSpPr>
          <p:cNvPr id="12" name="Rectangle 11"/>
          <p:cNvSpPr/>
          <p:nvPr>
            <p:custDataLst>
              <p:tags r:id="rId13"/>
            </p:custDataLst>
          </p:nvPr>
        </p:nvSpPr>
        <p:spPr bwMode="auto">
          <a:xfrm>
            <a:off x="2991975" y="457447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4</a:t>
            </a:r>
          </a:p>
        </p:txBody>
      </p:sp>
      <p:sp>
        <p:nvSpPr>
          <p:cNvPr id="14" name="Rectangle 13"/>
          <p:cNvSpPr/>
          <p:nvPr>
            <p:custDataLst>
              <p:tags r:id="rId14"/>
            </p:custDataLst>
          </p:nvPr>
        </p:nvSpPr>
        <p:spPr bwMode="auto">
          <a:xfrm>
            <a:off x="4473244" y="374864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1</a:t>
            </a:r>
          </a:p>
        </p:txBody>
      </p:sp>
      <p:sp>
        <p:nvSpPr>
          <p:cNvPr id="15" name="Rectangle 14"/>
          <p:cNvSpPr/>
          <p:nvPr>
            <p:custDataLst>
              <p:tags r:id="rId15"/>
            </p:custDataLst>
          </p:nvPr>
        </p:nvSpPr>
        <p:spPr bwMode="auto">
          <a:xfrm>
            <a:off x="5734683" y="374864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2</a:t>
            </a:r>
          </a:p>
        </p:txBody>
      </p:sp>
      <p:sp>
        <p:nvSpPr>
          <p:cNvPr id="16" name="Rectangle 15"/>
          <p:cNvSpPr/>
          <p:nvPr>
            <p:custDataLst>
              <p:tags r:id="rId16"/>
            </p:custDataLst>
          </p:nvPr>
        </p:nvSpPr>
        <p:spPr bwMode="auto">
          <a:xfrm>
            <a:off x="4473244" y="457447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3</a:t>
            </a:r>
          </a:p>
        </p:txBody>
      </p:sp>
      <p:sp>
        <p:nvSpPr>
          <p:cNvPr id="17" name="Rectangle 16"/>
          <p:cNvSpPr/>
          <p:nvPr>
            <p:custDataLst>
              <p:tags r:id="rId17"/>
            </p:custDataLst>
          </p:nvPr>
        </p:nvSpPr>
        <p:spPr bwMode="auto">
          <a:xfrm>
            <a:off x="5734683" y="4574471"/>
            <a:ext cx="1152444" cy="74135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4</a:t>
            </a:r>
          </a:p>
        </p:txBody>
      </p:sp>
      <p:cxnSp>
        <p:nvCxnSpPr>
          <p:cNvPr id="18" name="Elbow Connector 17"/>
          <p:cNvCxnSpPr>
            <a:stCxn id="6" idx="2"/>
            <a:endCxn id="8" idx="0"/>
          </p:cNvCxnSpPr>
          <p:nvPr>
            <p:custDataLst>
              <p:tags r:id="rId18"/>
            </p:custDataLst>
          </p:nvPr>
        </p:nvCxnSpPr>
        <p:spPr>
          <a:xfrm rot="5400000">
            <a:off x="3311890" y="2137760"/>
            <a:ext cx="643012" cy="1380975"/>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6" idx="2"/>
            <a:endCxn id="13" idx="0"/>
          </p:cNvCxnSpPr>
          <p:nvPr>
            <p:custDataLst>
              <p:tags r:id="rId19"/>
            </p:custDataLst>
          </p:nvPr>
        </p:nvCxnSpPr>
        <p:spPr>
          <a:xfrm rot="16200000" flipH="1">
            <a:off x="4683245" y="2147381"/>
            <a:ext cx="643013" cy="1361734"/>
          </a:xfrm>
          <a:prstGeom prst="bentConnector3">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p:cNvSpPr/>
          <p:nvPr>
            <p:custDataLst>
              <p:tags r:id="rId20"/>
            </p:custDataLst>
          </p:nvPr>
        </p:nvSpPr>
        <p:spPr bwMode="auto">
          <a:xfrm>
            <a:off x="7404202" y="3487664"/>
            <a:ext cx="1317515" cy="1317515"/>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500" cap="all" dirty="0">
                <a:ln>
                  <a:solidFill>
                    <a:schemeClr val="bg1">
                      <a:alpha val="0"/>
                    </a:schemeClr>
                  </a:solidFill>
                </a:ln>
                <a:gradFill>
                  <a:gsLst>
                    <a:gs pos="0">
                      <a:srgbClr val="FFFFFF"/>
                    </a:gs>
                    <a:gs pos="100000">
                      <a:srgbClr val="FFFFFF"/>
                    </a:gs>
                  </a:gsLst>
                  <a:lin ang="5400000" scaled="0"/>
                </a:gradFill>
              </a:rPr>
              <a:t>Package</a:t>
            </a:r>
          </a:p>
        </p:txBody>
      </p:sp>
      <p:cxnSp>
        <p:nvCxnSpPr>
          <p:cNvPr id="34" name="Straight Arrow Connector 33"/>
          <p:cNvCxnSpPr/>
          <p:nvPr>
            <p:custDataLst>
              <p:tags r:id="rId21"/>
            </p:custDataLst>
          </p:nvPr>
        </p:nvCxnSpPr>
        <p:spPr>
          <a:xfrm flipH="1">
            <a:off x="6988977" y="4146420"/>
            <a:ext cx="415223" cy="0"/>
          </a:xfrm>
          <a:prstGeom prst="straightConnector1">
            <a:avLst/>
          </a:prstGeom>
          <a:ln w="508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04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xit" presetSubtype="0" fill="hold" grpId="0"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39" grpId="0" animBg="1"/>
      <p:bldP spid="36" grpId="0" animBg="1"/>
      <p:bldP spid="14" grpId="0" animBg="1"/>
      <p:bldP spid="15" grpId="0" animBg="1"/>
      <p:bldP spid="16" grpId="0" animBg="1"/>
      <p:bldP spid="17"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23481" y="1954622"/>
            <a:ext cx="3429893" cy="1920740"/>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95" tIns="34297" rIns="68595" bIns="34297" numCol="1" spcCol="0" rtlCol="0" fromWordArt="0" anchor="t" anchorCtr="0" forceAA="0" compatLnSpc="1">
            <a:prstTxWarp prst="textNoShape">
              <a:avLst/>
            </a:prstTxWarp>
            <a:noAutofit/>
          </a:bodyPr>
          <a:lstStyle/>
          <a:p>
            <a:pPr defTabSz="685757" fontAlgn="base">
              <a:spcBef>
                <a:spcPct val="0"/>
              </a:spcBef>
              <a:spcAft>
                <a:spcPct val="0"/>
              </a:spcAft>
            </a:pPr>
            <a:r>
              <a:rPr lang="en-US" sz="1800" dirty="0">
                <a:ln>
                  <a:solidFill>
                    <a:schemeClr val="bg1">
                      <a:alpha val="0"/>
                    </a:schemeClr>
                  </a:solidFill>
                </a:ln>
                <a:solidFill>
                  <a:srgbClr val="595959"/>
                </a:solidFill>
              </a:rPr>
              <a:t>Role Instance</a:t>
            </a:r>
          </a:p>
        </p:txBody>
      </p:sp>
      <p:sp>
        <p:nvSpPr>
          <p:cNvPr id="2" name="Title 1"/>
          <p:cNvSpPr>
            <a:spLocks noGrp="1"/>
          </p:cNvSpPr>
          <p:nvPr>
            <p:ph type="title"/>
          </p:nvPr>
        </p:nvSpPr>
        <p:spPr>
          <a:xfrm>
            <a:off x="389436" y="1028075"/>
            <a:ext cx="8363938" cy="561069"/>
          </a:xfrm>
        </p:spPr>
        <p:txBody>
          <a:bodyPr/>
          <a:lstStyle/>
          <a:p>
            <a:r>
              <a:rPr lang="en-US" dirty="0" smtClean="0"/>
              <a:t>Windows Azure Diagnostics</a:t>
            </a:r>
            <a:endParaRPr lang="en-US" dirty="0"/>
          </a:p>
        </p:txBody>
      </p:sp>
      <p:sp>
        <p:nvSpPr>
          <p:cNvPr id="3" name="Content Placeholder 2"/>
          <p:cNvSpPr>
            <a:spLocks noGrp="1"/>
          </p:cNvSpPr>
          <p:nvPr>
            <p:ph sz="quarter" idx="10"/>
          </p:nvPr>
        </p:nvSpPr>
        <p:spPr>
          <a:xfrm>
            <a:off x="389436" y="1954622"/>
            <a:ext cx="5856042" cy="2576731"/>
          </a:xfrm>
        </p:spPr>
        <p:txBody>
          <a:bodyPr/>
          <a:lstStyle/>
          <a:p>
            <a:r>
              <a:rPr lang="en-US" sz="2101" dirty="0">
                <a:solidFill>
                  <a:schemeClr val="accent2">
                    <a:alpha val="99000"/>
                  </a:schemeClr>
                </a:solidFill>
                <a:latin typeface="Segoe UI Light" pitchFamily="34" charset="0"/>
              </a:rPr>
              <a:t>Role Instance Starts</a:t>
            </a:r>
          </a:p>
          <a:p>
            <a:r>
              <a:rPr lang="en-US" sz="2101" dirty="0">
                <a:solidFill>
                  <a:schemeClr val="accent2">
                    <a:alpha val="99000"/>
                  </a:schemeClr>
                </a:solidFill>
                <a:latin typeface="Segoe UI Light" pitchFamily="34" charset="0"/>
              </a:rPr>
              <a:t>Diagnostic Monitor Starts</a:t>
            </a:r>
          </a:p>
          <a:p>
            <a:r>
              <a:rPr lang="en-US" sz="2101" dirty="0">
                <a:solidFill>
                  <a:schemeClr val="accent2">
                    <a:alpha val="99000"/>
                  </a:schemeClr>
                </a:solidFill>
                <a:latin typeface="Segoe UI Light" pitchFamily="34" charset="0"/>
              </a:rPr>
              <a:t>Monitor is configured</a:t>
            </a:r>
          </a:p>
          <a:p>
            <a:pPr marL="0" lvl="1"/>
            <a:r>
              <a:rPr lang="en-US" sz="1350" dirty="0"/>
              <a:t>Imperatively at Start time</a:t>
            </a:r>
          </a:p>
          <a:p>
            <a:pPr marL="0" lvl="1"/>
            <a:r>
              <a:rPr lang="en-US" sz="1350" dirty="0"/>
              <a:t>Remotely any time</a:t>
            </a:r>
          </a:p>
          <a:p>
            <a:pPr marL="0" lvl="1"/>
            <a:r>
              <a:rPr lang="en-US" sz="1350" dirty="0"/>
              <a:t>Configuration is saved in Storage</a:t>
            </a:r>
          </a:p>
          <a:p>
            <a:r>
              <a:rPr lang="en-US" sz="2101" dirty="0">
                <a:solidFill>
                  <a:schemeClr val="accent2">
                    <a:alpha val="99000"/>
                  </a:schemeClr>
                </a:solidFill>
                <a:latin typeface="Segoe UI Light" pitchFamily="34" charset="0"/>
              </a:rPr>
              <a:t>Monitor buffers data locally</a:t>
            </a:r>
          </a:p>
          <a:p>
            <a:pPr marL="0" lvl="1"/>
            <a:r>
              <a:rPr lang="en-US" sz="1350" dirty="0"/>
              <a:t>User can set a quota (FIFO)</a:t>
            </a:r>
          </a:p>
          <a:p>
            <a:r>
              <a:rPr lang="en-US" sz="2101" dirty="0">
                <a:solidFill>
                  <a:schemeClr val="accent2">
                    <a:alpha val="99000"/>
                  </a:schemeClr>
                </a:solidFill>
                <a:latin typeface="Segoe UI Light" pitchFamily="34" charset="0"/>
              </a:rPr>
              <a:t>User initiates transfer to storage from local buffer</a:t>
            </a:r>
          </a:p>
          <a:p>
            <a:pPr marL="0" lvl="1"/>
            <a:r>
              <a:rPr lang="en-US" sz="1350" dirty="0"/>
              <a:t>Scheduled </a:t>
            </a:r>
          </a:p>
          <a:p>
            <a:pPr marL="0" lvl="1"/>
            <a:r>
              <a:rPr lang="en-US" sz="1350" dirty="0"/>
              <a:t>On Demand</a:t>
            </a:r>
          </a:p>
        </p:txBody>
      </p:sp>
      <p:sp>
        <p:nvSpPr>
          <p:cNvPr id="6" name="Rectangle 5"/>
          <p:cNvSpPr/>
          <p:nvPr/>
        </p:nvSpPr>
        <p:spPr bwMode="auto">
          <a:xfrm>
            <a:off x="5392078" y="2319525"/>
            <a:ext cx="1371957" cy="5487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500" dirty="0">
                <a:ln>
                  <a:solidFill>
                    <a:schemeClr val="bg1">
                      <a:alpha val="0"/>
                    </a:schemeClr>
                  </a:solidFill>
                </a:ln>
                <a:gradFill>
                  <a:gsLst>
                    <a:gs pos="0">
                      <a:srgbClr val="FFFFFF"/>
                    </a:gs>
                    <a:gs pos="100000">
                      <a:srgbClr val="FFFFFF"/>
                    </a:gs>
                  </a:gsLst>
                  <a:lin ang="5400000" scaled="0"/>
                </a:gradFill>
              </a:rPr>
              <a:t>Role</a:t>
            </a:r>
          </a:p>
        </p:txBody>
      </p:sp>
      <p:sp>
        <p:nvSpPr>
          <p:cNvPr id="32" name="Down Arrow 31"/>
          <p:cNvSpPr/>
          <p:nvPr/>
        </p:nvSpPr>
        <p:spPr bwMode="auto">
          <a:xfrm>
            <a:off x="6832634" y="3875362"/>
            <a:ext cx="411587" cy="480185"/>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 name="Group 10"/>
          <p:cNvGrpSpPr/>
          <p:nvPr/>
        </p:nvGrpSpPr>
        <p:grpSpPr>
          <a:xfrm>
            <a:off x="6001228" y="4421050"/>
            <a:ext cx="1887528" cy="1131714"/>
            <a:chOff x="8793360" y="5181022"/>
            <a:chExt cx="844133" cy="506121"/>
          </a:xfrm>
        </p:grpSpPr>
        <p:sp>
          <p:nvSpPr>
            <p:cNvPr id="34" name="Freeform 6"/>
            <p:cNvSpPr>
              <a:spLocks/>
            </p:cNvSpPr>
            <p:nvPr/>
          </p:nvSpPr>
          <p:spPr bwMode="auto">
            <a:xfrm>
              <a:off x="9034154" y="5181022"/>
              <a:ext cx="603339" cy="323315"/>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w="6350">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7"/>
            <p:cNvSpPr>
              <a:spLocks/>
            </p:cNvSpPr>
            <p:nvPr/>
          </p:nvSpPr>
          <p:spPr bwMode="auto">
            <a:xfrm>
              <a:off x="8793360" y="5321893"/>
              <a:ext cx="684505" cy="36525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w="6350">
              <a:noFill/>
            </a:ln>
          </p:spPr>
          <p:txBody>
            <a:bodyPr vert="horz" wrap="square" lIns="68598" tIns="34299" rIns="68598" bIns="34299" numCol="1" anchor="t" anchorCtr="0" compatLnSpc="1">
              <a:prstTxWarp prst="textNoShape">
                <a:avLst/>
              </a:prstTxWarp>
            </a:bodyPr>
            <a:lstStyle/>
            <a:p>
              <a:endParaRPr lang="en-US" sz="1800" dirty="0"/>
            </a:p>
          </p:txBody>
        </p:sp>
      </p:grpSp>
      <p:grpSp>
        <p:nvGrpSpPr>
          <p:cNvPr id="41" name="Group 40"/>
          <p:cNvGrpSpPr/>
          <p:nvPr/>
        </p:nvGrpSpPr>
        <p:grpSpPr>
          <a:xfrm>
            <a:off x="7107025" y="2319525"/>
            <a:ext cx="1577751" cy="548783"/>
            <a:chOff x="9473565" y="1950085"/>
            <a:chExt cx="2103120" cy="731520"/>
          </a:xfrm>
        </p:grpSpPr>
        <p:sp>
          <p:nvSpPr>
            <p:cNvPr id="8" name="Rectangle 7"/>
            <p:cNvSpPr/>
            <p:nvPr/>
          </p:nvSpPr>
          <p:spPr bwMode="auto">
            <a:xfrm>
              <a:off x="9747885" y="1950085"/>
              <a:ext cx="1828800" cy="7315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500" dirty="0">
                  <a:ln>
                    <a:solidFill>
                      <a:schemeClr val="bg1">
                        <a:alpha val="0"/>
                      </a:schemeClr>
                    </a:solidFill>
                  </a:ln>
                  <a:gradFill>
                    <a:gsLst>
                      <a:gs pos="0">
                        <a:srgbClr val="FFFFFF"/>
                      </a:gs>
                      <a:gs pos="100000">
                        <a:srgbClr val="FFFFFF"/>
                      </a:gs>
                    </a:gsLst>
                    <a:lin ang="5400000" scaled="0"/>
                  </a:gradFill>
                </a:rPr>
                <a:t>Diagnostic</a:t>
              </a:r>
            </a:p>
            <a:p>
              <a:pPr algn="ctr" defTabSz="685757" fontAlgn="base">
                <a:spcBef>
                  <a:spcPct val="0"/>
                </a:spcBef>
                <a:spcAft>
                  <a:spcPct val="0"/>
                </a:spcAft>
              </a:pPr>
              <a:r>
                <a:rPr lang="en-US" sz="1500" dirty="0">
                  <a:ln>
                    <a:solidFill>
                      <a:schemeClr val="bg1">
                        <a:alpha val="0"/>
                      </a:schemeClr>
                    </a:solidFill>
                  </a:ln>
                  <a:gradFill>
                    <a:gsLst>
                      <a:gs pos="0">
                        <a:srgbClr val="FFFFFF"/>
                      </a:gs>
                      <a:gs pos="100000">
                        <a:srgbClr val="FFFFFF"/>
                      </a:gs>
                    </a:gsLst>
                    <a:lin ang="5400000" scaled="0"/>
                  </a:gradFill>
                </a:rPr>
                <a:t>Monitors</a:t>
              </a:r>
            </a:p>
          </p:txBody>
        </p:sp>
        <p:cxnSp>
          <p:nvCxnSpPr>
            <p:cNvPr id="14" name="Straight Arrow Connector 13"/>
            <p:cNvCxnSpPr/>
            <p:nvPr/>
          </p:nvCxnSpPr>
          <p:spPr>
            <a:xfrm flipH="1">
              <a:off x="9473565" y="2315845"/>
              <a:ext cx="274320" cy="0"/>
            </a:xfrm>
            <a:prstGeom prst="straightConnector1">
              <a:avLst/>
            </a:prstGeom>
            <a:ln w="254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a:stCxn id="6" idx="3"/>
          </p:cNvCxnSpPr>
          <p:nvPr/>
        </p:nvCxnSpPr>
        <p:spPr>
          <a:xfrm>
            <a:off x="6764036" y="2593916"/>
            <a:ext cx="480185" cy="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803666" y="2868308"/>
            <a:ext cx="2469523" cy="916544"/>
            <a:chOff x="7736205" y="2681605"/>
            <a:chExt cx="3291840" cy="1221740"/>
          </a:xfrm>
        </p:grpSpPr>
        <p:sp>
          <p:nvSpPr>
            <p:cNvPr id="7" name="Rectangle 6"/>
            <p:cNvSpPr/>
            <p:nvPr/>
          </p:nvSpPr>
          <p:spPr bwMode="auto">
            <a:xfrm>
              <a:off x="7736205" y="3171825"/>
              <a:ext cx="329184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500" dirty="0">
                  <a:ln>
                    <a:solidFill>
                      <a:schemeClr val="bg1">
                        <a:alpha val="0"/>
                      </a:schemeClr>
                    </a:solidFill>
                  </a:ln>
                  <a:solidFill>
                    <a:schemeClr val="bg1">
                      <a:alpha val="99000"/>
                    </a:schemeClr>
                  </a:solidFill>
                </a:rPr>
                <a:t>Local directory storage</a:t>
              </a:r>
            </a:p>
          </p:txBody>
        </p:sp>
        <p:cxnSp>
          <p:nvCxnSpPr>
            <p:cNvPr id="37" name="Straight Arrow Connector 36"/>
            <p:cNvCxnSpPr>
              <a:stCxn id="6" idx="2"/>
            </p:cNvCxnSpPr>
            <p:nvPr/>
          </p:nvCxnSpPr>
          <p:spPr>
            <a:xfrm>
              <a:off x="8101965" y="2681605"/>
              <a:ext cx="0" cy="490220"/>
            </a:xfrm>
            <a:prstGeom prst="straightConnector1">
              <a:avLst/>
            </a:prstGeom>
            <a:ln w="25400">
              <a:solidFill>
                <a:schemeClr val="accent4"/>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066228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338435" y="2681605"/>
              <a:ext cx="0" cy="490220"/>
            </a:xfrm>
            <a:prstGeom prst="straightConnector1">
              <a:avLst/>
            </a:prstGeom>
            <a:ln w="254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2278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Data Locations</a:t>
            </a:r>
            <a:endParaRPr lang="en-US" dirty="0"/>
          </a:p>
        </p:txBody>
      </p:sp>
      <p:sp>
        <p:nvSpPr>
          <p:cNvPr id="3" name="Rectangle 2"/>
          <p:cNvSpPr/>
          <p:nvPr/>
        </p:nvSpPr>
        <p:spPr bwMode="auto">
          <a:xfrm>
            <a:off x="389437" y="1957720"/>
            <a:ext cx="8363937" cy="708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WAD-Control-Container</a:t>
            </a:r>
          </a:p>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Contains XML Configuration for each Role  Instance in the Service</a:t>
            </a:r>
          </a:p>
        </p:txBody>
      </p:sp>
      <p:graphicFrame>
        <p:nvGraphicFramePr>
          <p:cNvPr id="4" name="Content Placeholder 3"/>
          <p:cNvGraphicFramePr>
            <a:graphicFrameLocks/>
          </p:cNvGraphicFramePr>
          <p:nvPr>
            <p:extLst/>
          </p:nvPr>
        </p:nvGraphicFramePr>
        <p:xfrm>
          <a:off x="389436" y="2679501"/>
          <a:ext cx="8368939" cy="2827622"/>
        </p:xfrm>
        <a:graphic>
          <a:graphicData uri="http://schemas.openxmlformats.org/drawingml/2006/table">
            <a:tbl>
              <a:tblPr firstRow="1" bandRow="1">
                <a:tableStyleId>{5C22544A-7EE6-4342-B048-85BDC9FD1C3A}</a:tableStyleId>
              </a:tblPr>
              <a:tblGrid>
                <a:gridCol w="3429893"/>
                <a:gridCol w="4939046"/>
              </a:tblGrid>
              <a:tr h="362602">
                <a:tc>
                  <a:txBody>
                    <a:bodyPr/>
                    <a:lstStyle/>
                    <a:p>
                      <a:pPr algn="l"/>
                      <a:r>
                        <a:rPr lang="en-US" sz="1500" b="0" cap="all" baseline="0" dirty="0" smtClean="0">
                          <a:ln>
                            <a:solidFill>
                              <a:schemeClr val="bg1">
                                <a:alpha val="0"/>
                              </a:schemeClr>
                            </a:solidFill>
                          </a:ln>
                          <a:solidFill>
                            <a:schemeClr val="bg1">
                              <a:alpha val="99000"/>
                            </a:schemeClr>
                          </a:solidFill>
                        </a:rPr>
                        <a:t>Diagnostic Data</a:t>
                      </a:r>
                      <a:endParaRPr lang="en-US" sz="1500" b="0" cap="all" baseline="0" dirty="0">
                        <a:ln>
                          <a:solidFill>
                            <a:schemeClr val="bg1">
                              <a:alpha val="0"/>
                            </a:schemeClr>
                          </a:solidFill>
                        </a:ln>
                        <a:solidFill>
                          <a:schemeClr val="bg1">
                            <a:alpha val="99000"/>
                          </a:scheme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solidFill>
                  </a:tcPr>
                </a:tc>
                <a:tc>
                  <a:txBody>
                    <a:bodyPr/>
                    <a:lstStyle/>
                    <a:p>
                      <a:pPr algn="l"/>
                      <a:r>
                        <a:rPr lang="en-US" sz="1500" b="0" cap="all" baseline="0" dirty="0" smtClean="0">
                          <a:ln>
                            <a:solidFill>
                              <a:schemeClr val="bg1">
                                <a:alpha val="0"/>
                              </a:schemeClr>
                            </a:solidFill>
                          </a:ln>
                          <a:solidFill>
                            <a:schemeClr val="bg1">
                              <a:alpha val="99000"/>
                            </a:schemeClr>
                          </a:solidFill>
                        </a:rPr>
                        <a:t>Location</a:t>
                      </a:r>
                      <a:r>
                        <a:rPr lang="en-US" sz="1500" b="0" cap="all" baseline="0" dirty="0" smtClean="0">
                          <a:ln>
                            <a:solidFill>
                              <a:schemeClr val="bg1">
                                <a:alpha val="0"/>
                              </a:schemeClr>
                            </a:solidFill>
                          </a:ln>
                          <a:solidFill>
                            <a:schemeClr val="bg1"/>
                          </a:solidFill>
                        </a:rPr>
                        <a:t> in Storage</a:t>
                      </a:r>
                      <a:endParaRPr lang="en-US" sz="1500" b="0" cap="all" baseline="0" dirty="0">
                        <a:ln>
                          <a:solidFill>
                            <a:schemeClr val="bg1">
                              <a:alpha val="0"/>
                            </a:schemeClr>
                          </a:solidFill>
                        </a:ln>
                        <a:solidFill>
                          <a:schemeClr val="bg1"/>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solidFill>
                  </a:tcPr>
                </a:tc>
              </a:tr>
              <a:tr h="290081">
                <a:tc>
                  <a:txBody>
                    <a:bodyPr/>
                    <a:lstStyle/>
                    <a:p>
                      <a:r>
                        <a:rPr lang="en-US" sz="1200" b="0" dirty="0" smtClean="0">
                          <a:ln>
                            <a:solidFill>
                              <a:schemeClr val="bg1">
                                <a:alpha val="0"/>
                              </a:schemeClr>
                            </a:solidFill>
                          </a:ln>
                          <a:solidFill>
                            <a:srgbClr val="6F6F6F">
                              <a:alpha val="99000"/>
                            </a:srgbClr>
                          </a:solidFill>
                        </a:rPr>
                        <a:t>Windows Event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WADWindowsEventLogsTable </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434453">
                <a:tc>
                  <a:txBody>
                    <a:bodyPr/>
                    <a:lstStyle/>
                    <a:p>
                      <a:r>
                        <a:rPr lang="en-US" sz="1200" b="0" dirty="0" smtClean="0">
                          <a:ln>
                            <a:solidFill>
                              <a:schemeClr val="bg1">
                                <a:alpha val="0"/>
                              </a:schemeClr>
                            </a:solidFill>
                          </a:ln>
                          <a:solidFill>
                            <a:srgbClr val="6F6F6F">
                              <a:alpha val="99000"/>
                            </a:srgbClr>
                          </a:solidFill>
                        </a:rPr>
                        <a:t>Performance Counters </a:t>
                      </a:r>
                    </a:p>
                    <a:p>
                      <a:r>
                        <a:rPr lang="en-US" sz="1200" b="0" dirty="0" smtClean="0">
                          <a:ln>
                            <a:solidFill>
                              <a:schemeClr val="bg1">
                                <a:alpha val="0"/>
                              </a:schemeClr>
                            </a:solidFill>
                          </a:ln>
                          <a:solidFill>
                            <a:srgbClr val="6F6F6F">
                              <a:alpha val="99000"/>
                            </a:srgbClr>
                          </a:solidFill>
                        </a:rPr>
                        <a:t>(including custom performance counters)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WADPerformanceCountersTable</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Windows</a:t>
                      </a:r>
                      <a:r>
                        <a:rPr lang="en-US" sz="1200" b="0" baseline="0" dirty="0" smtClean="0">
                          <a:ln>
                            <a:solidFill>
                              <a:schemeClr val="bg1">
                                <a:alpha val="0"/>
                              </a:schemeClr>
                            </a:solidFill>
                          </a:ln>
                          <a:solidFill>
                            <a:srgbClr val="6F6F6F">
                              <a:alpha val="99000"/>
                            </a:srgbClr>
                          </a:solidFill>
                        </a:rPr>
                        <a:t> Azure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WADLogsTable</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Diagnostic</a:t>
                      </a:r>
                      <a:r>
                        <a:rPr lang="en-US" sz="1200" b="0" baseline="0" dirty="0" smtClean="0">
                          <a:ln>
                            <a:solidFill>
                              <a:schemeClr val="bg1">
                                <a:alpha val="0"/>
                              </a:schemeClr>
                            </a:solidFill>
                          </a:ln>
                          <a:solidFill>
                            <a:srgbClr val="6F6F6F">
                              <a:alpha val="99000"/>
                            </a:srgbClr>
                          </a:solidFill>
                        </a:rPr>
                        <a:t> Infrastructure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dirty="0" smtClean="0">
                          <a:ln>
                            <a:solidFill>
                              <a:schemeClr val="bg1">
                                <a:alpha val="0"/>
                              </a:schemeClr>
                            </a:solidFill>
                          </a:ln>
                          <a:solidFill>
                            <a:srgbClr val="6F6F6F">
                              <a:alpha val="99000"/>
                            </a:srgbClr>
                          </a:solidFill>
                        </a:rPr>
                        <a:t>WADDiagnosticInfrastructureLogsTable </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IIS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wad-iis-logfiles </a:t>
                      </a:r>
                      <a:r>
                        <a:rPr lang="en-US" sz="1200" b="0" kern="1200" baseline="0" dirty="0" smtClean="0">
                          <a:ln>
                            <a:solidFill>
                              <a:schemeClr val="bg1">
                                <a:alpha val="0"/>
                              </a:schemeClr>
                            </a:solidFill>
                          </a:ln>
                          <a:solidFill>
                            <a:srgbClr val="6F6F6F">
                              <a:alpha val="99000"/>
                            </a:srgbClr>
                          </a:solidFill>
                          <a:effectLst/>
                          <a:latin typeface="+mn-lt"/>
                          <a:ea typeface="+mn-ea"/>
                          <a:cs typeface="+mn-cs"/>
                        </a:rPr>
                        <a:t> </a:t>
                      </a:r>
                      <a:r>
                        <a:rPr lang="en-US" sz="1200" b="0" kern="1200" dirty="0" smtClean="0">
                          <a:ln>
                            <a:solidFill>
                              <a:schemeClr val="bg1">
                                <a:alpha val="0"/>
                              </a:schemeClr>
                            </a:solidFill>
                          </a:ln>
                          <a:solidFill>
                            <a:srgbClr val="6F6F6F">
                              <a:alpha val="99000"/>
                            </a:srgbClr>
                          </a:solidFill>
                          <a:effectLst/>
                          <a:latin typeface="+mn-lt"/>
                          <a:ea typeface="+mn-ea"/>
                          <a:cs typeface="+mn-cs"/>
                        </a:rPr>
                        <a:t>- WADDirectoriesTable</a:t>
                      </a:r>
                      <a:r>
                        <a:rPr lang="en-US" sz="12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IIS Failed Request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wad-iis-failedreqlogfiles  -</a:t>
                      </a:r>
                      <a:r>
                        <a:rPr lang="en-US" sz="1200" b="0" kern="1200" baseline="0" dirty="0" smtClean="0">
                          <a:ln>
                            <a:solidFill>
                              <a:schemeClr val="bg1">
                                <a:alpha val="0"/>
                              </a:schemeClr>
                            </a:solidFill>
                          </a:ln>
                          <a:solidFill>
                            <a:srgbClr val="6F6F6F">
                              <a:alpha val="99000"/>
                            </a:srgbClr>
                          </a:solidFill>
                          <a:effectLst/>
                          <a:latin typeface="+mn-lt"/>
                          <a:ea typeface="+mn-ea"/>
                          <a:cs typeface="+mn-cs"/>
                        </a:rPr>
                        <a:t> </a:t>
                      </a:r>
                      <a:r>
                        <a:rPr lang="en-US" sz="1200" b="0" kern="1200" dirty="0" smtClean="0">
                          <a:ln>
                            <a:solidFill>
                              <a:schemeClr val="bg1">
                                <a:alpha val="0"/>
                              </a:schemeClr>
                            </a:solidFill>
                          </a:ln>
                          <a:solidFill>
                            <a:srgbClr val="6F6F6F">
                              <a:alpha val="99000"/>
                            </a:srgbClr>
                          </a:solidFill>
                          <a:effectLst/>
                          <a:latin typeface="+mn-lt"/>
                          <a:ea typeface="+mn-ea"/>
                          <a:cs typeface="+mn-cs"/>
                        </a:rPr>
                        <a:t>WADDirectoriesTable</a:t>
                      </a:r>
                      <a:r>
                        <a:rPr lang="en-US" sz="12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Crash Dumps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kern="1200" dirty="0" smtClean="0">
                          <a:ln>
                            <a:solidFill>
                              <a:schemeClr val="bg1">
                                <a:alpha val="0"/>
                              </a:schemeClr>
                            </a:solidFill>
                          </a:ln>
                          <a:solidFill>
                            <a:srgbClr val="6F6F6F">
                              <a:alpha val="99000"/>
                            </a:srgbClr>
                          </a:solidFill>
                          <a:effectLst/>
                          <a:latin typeface="+mn-lt"/>
                          <a:ea typeface="+mn-ea"/>
                          <a:cs typeface="+mn-cs"/>
                        </a:rPr>
                        <a:t>wad-crash-dumps - WADDirectoriesTable</a:t>
                      </a:r>
                      <a:r>
                        <a:rPr lang="en-US" sz="12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r h="290081">
                <a:tc>
                  <a:txBody>
                    <a:bodyPr/>
                    <a:lstStyle/>
                    <a:p>
                      <a:r>
                        <a:rPr lang="en-US" sz="1200" b="0" dirty="0" smtClean="0">
                          <a:ln>
                            <a:solidFill>
                              <a:schemeClr val="bg1">
                                <a:alpha val="0"/>
                              </a:schemeClr>
                            </a:solidFill>
                          </a:ln>
                          <a:solidFill>
                            <a:srgbClr val="6F6F6F">
                              <a:alpha val="99000"/>
                            </a:srgbClr>
                          </a:solidFill>
                        </a:rPr>
                        <a:t>Custom File Based Logs</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200" b="0" dirty="0" smtClean="0">
                          <a:ln>
                            <a:solidFill>
                              <a:schemeClr val="bg1">
                                <a:alpha val="0"/>
                              </a:schemeClr>
                            </a:solidFill>
                          </a:ln>
                          <a:solidFill>
                            <a:srgbClr val="6F6F6F">
                              <a:alpha val="99000"/>
                            </a:srgbClr>
                          </a:solidFill>
                        </a:rPr>
                        <a:t>(must</a:t>
                      </a:r>
                      <a:r>
                        <a:rPr lang="en-US" sz="1200" b="0" baseline="0" dirty="0" smtClean="0">
                          <a:ln>
                            <a:solidFill>
                              <a:schemeClr val="bg1">
                                <a:alpha val="0"/>
                              </a:schemeClr>
                            </a:solidFill>
                          </a:ln>
                          <a:solidFill>
                            <a:srgbClr val="6F6F6F">
                              <a:alpha val="99000"/>
                            </a:srgbClr>
                          </a:solidFill>
                        </a:rPr>
                        <a:t> be configured)</a:t>
                      </a:r>
                      <a:r>
                        <a:rPr lang="en-US" sz="1200" b="0" kern="1200" dirty="0" smtClean="0">
                          <a:ln>
                            <a:solidFill>
                              <a:schemeClr val="bg1">
                                <a:alpha val="0"/>
                              </a:schemeClr>
                            </a:solidFill>
                          </a:ln>
                          <a:solidFill>
                            <a:srgbClr val="6F6F6F">
                              <a:alpha val="99000"/>
                            </a:srgbClr>
                          </a:solidFill>
                          <a:effectLst/>
                          <a:latin typeface="+mn-lt"/>
                          <a:ea typeface="+mn-ea"/>
                          <a:cs typeface="+mn-cs"/>
                        </a:rPr>
                        <a:t> - WADDirectoriesTable</a:t>
                      </a:r>
                      <a:r>
                        <a:rPr lang="en-US" sz="1200" b="0" kern="1200" baseline="0" dirty="0" smtClean="0">
                          <a:ln>
                            <a:solidFill>
                              <a:schemeClr val="bg1">
                                <a:alpha val="0"/>
                              </a:schemeClr>
                            </a:solidFill>
                          </a:ln>
                          <a:solidFill>
                            <a:srgbClr val="6F6F6F">
                              <a:alpha val="99000"/>
                            </a:srgbClr>
                          </a:solidFill>
                          <a:effectLst/>
                          <a:latin typeface="+mn-lt"/>
                          <a:ea typeface="+mn-ea"/>
                          <a:cs typeface="+mn-cs"/>
                        </a:rPr>
                        <a:t> (index entry)</a:t>
                      </a:r>
                      <a:endParaRPr lang="en-US" sz="1200" b="0" dirty="0">
                        <a:ln>
                          <a:solidFill>
                            <a:schemeClr val="bg1">
                              <a:alpha val="0"/>
                            </a:schemeClr>
                          </a:solidFill>
                        </a:ln>
                        <a:solidFill>
                          <a:srgbClr val="6F6F6F">
                            <a:alpha val="99000"/>
                          </a:srgbClr>
                        </a:solidFill>
                      </a:endParaRPr>
                    </a:p>
                  </a:txBody>
                  <a:tcPr marT="34299" marB="34299"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278822873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85603" y="1334717"/>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Cloud Services</a:t>
            </a:r>
          </a:p>
        </p:txBody>
      </p:sp>
      <p:pic>
        <p:nvPicPr>
          <p:cNvPr id="8" name="Picture 7"/>
          <p:cNvPicPr>
            <a:picLocks noChangeAspect="1"/>
          </p:cNvPicPr>
          <p:nvPr/>
        </p:nvPicPr>
        <p:blipFill>
          <a:blip r:embed="rId3"/>
          <a:stretch>
            <a:fillRect/>
          </a:stretch>
        </p:blipFill>
        <p:spPr>
          <a:xfrm>
            <a:off x="2749593" y="1416182"/>
            <a:ext cx="474577" cy="398135"/>
          </a:xfrm>
          <a:prstGeom prst="rect">
            <a:avLst/>
          </a:prstGeom>
        </p:spPr>
      </p:pic>
      <p:pic>
        <p:nvPicPr>
          <p:cNvPr id="10" name="Picture 9"/>
          <p:cNvPicPr>
            <a:picLocks noChangeAspect="1"/>
          </p:cNvPicPr>
          <p:nvPr/>
        </p:nvPicPr>
        <p:blipFill>
          <a:blip r:embed="rId4"/>
          <a:stretch>
            <a:fillRect/>
          </a:stretch>
        </p:blipFill>
        <p:spPr>
          <a:xfrm>
            <a:off x="4087828" y="2530145"/>
            <a:ext cx="1586966" cy="1336678"/>
          </a:xfrm>
          <a:prstGeom prst="rect">
            <a:avLst/>
          </a:prstGeom>
        </p:spPr>
      </p:pic>
      <p:pic>
        <p:nvPicPr>
          <p:cNvPr id="12" name="Picture 11"/>
          <p:cNvPicPr>
            <a:picLocks noChangeAspect="1"/>
          </p:cNvPicPr>
          <p:nvPr/>
        </p:nvPicPr>
        <p:blipFill>
          <a:blip r:embed="rId5"/>
          <a:stretch>
            <a:fillRect/>
          </a:stretch>
        </p:blipFill>
        <p:spPr>
          <a:xfrm>
            <a:off x="6762386" y="2530144"/>
            <a:ext cx="1586966" cy="1336678"/>
          </a:xfrm>
          <a:prstGeom prst="rect">
            <a:avLst/>
          </a:prstGeom>
        </p:spPr>
      </p:pic>
      <p:pic>
        <p:nvPicPr>
          <p:cNvPr id="18" name="Picture 17"/>
          <p:cNvPicPr>
            <a:picLocks noChangeAspect="1"/>
          </p:cNvPicPr>
          <p:nvPr/>
        </p:nvPicPr>
        <p:blipFill>
          <a:blip r:embed="rId6"/>
          <a:stretch>
            <a:fillRect/>
          </a:stretch>
        </p:blipFill>
        <p:spPr>
          <a:xfrm>
            <a:off x="539449" y="2508087"/>
            <a:ext cx="1577293" cy="1024564"/>
          </a:xfrm>
          <a:prstGeom prst="rect">
            <a:avLst/>
          </a:prstGeom>
        </p:spPr>
      </p:pic>
      <p:pic>
        <p:nvPicPr>
          <p:cNvPr id="19" name="Picture 18"/>
          <p:cNvPicPr>
            <a:picLocks noChangeAspect="1"/>
          </p:cNvPicPr>
          <p:nvPr/>
        </p:nvPicPr>
        <p:blipFill>
          <a:blip r:embed="rId7"/>
          <a:stretch>
            <a:fillRect/>
          </a:stretch>
        </p:blipFill>
        <p:spPr>
          <a:xfrm>
            <a:off x="80413" y="3020370"/>
            <a:ext cx="379662" cy="398135"/>
          </a:xfrm>
          <a:prstGeom prst="rect">
            <a:avLst/>
          </a:prstGeom>
        </p:spPr>
      </p:pic>
      <p:sp>
        <p:nvSpPr>
          <p:cNvPr id="2" name="Right Arrow 1"/>
          <p:cNvSpPr/>
          <p:nvPr/>
        </p:nvSpPr>
        <p:spPr bwMode="auto">
          <a:xfrm>
            <a:off x="1591229" y="2920836"/>
            <a:ext cx="702190" cy="199067"/>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3783499" y="2768918"/>
            <a:ext cx="369116" cy="146682"/>
          </a:xfrm>
          <a:prstGeom prst="rect">
            <a:avLst/>
          </a:prstGeom>
        </p:spPr>
      </p:pic>
      <p:pic>
        <p:nvPicPr>
          <p:cNvPr id="21" name="Picture 20"/>
          <p:cNvPicPr>
            <a:picLocks noChangeAspect="1"/>
          </p:cNvPicPr>
          <p:nvPr/>
        </p:nvPicPr>
        <p:blipFill>
          <a:blip r:embed="rId9"/>
          <a:stretch>
            <a:fillRect/>
          </a:stretch>
        </p:blipFill>
        <p:spPr>
          <a:xfrm>
            <a:off x="2459574" y="2685101"/>
            <a:ext cx="1201163" cy="802773"/>
          </a:xfrm>
          <a:prstGeom prst="rect">
            <a:avLst/>
          </a:prstGeom>
        </p:spPr>
      </p:pic>
      <p:pic>
        <p:nvPicPr>
          <p:cNvPr id="22" name="Picture 21"/>
          <p:cNvPicPr>
            <a:picLocks noChangeAspect="1"/>
          </p:cNvPicPr>
          <p:nvPr/>
        </p:nvPicPr>
        <p:blipFill>
          <a:blip r:embed="rId10"/>
          <a:stretch>
            <a:fillRect/>
          </a:stretch>
        </p:blipFill>
        <p:spPr>
          <a:xfrm>
            <a:off x="354614" y="2454600"/>
            <a:ext cx="326931" cy="460998"/>
          </a:xfrm>
          <a:prstGeom prst="rect">
            <a:avLst/>
          </a:prstGeom>
        </p:spPr>
      </p:pic>
      <p:pic>
        <p:nvPicPr>
          <p:cNvPr id="23" name="Picture 22"/>
          <p:cNvPicPr>
            <a:picLocks noChangeAspect="1"/>
          </p:cNvPicPr>
          <p:nvPr/>
        </p:nvPicPr>
        <p:blipFill>
          <a:blip r:embed="rId11"/>
          <a:stretch>
            <a:fillRect/>
          </a:stretch>
        </p:blipFill>
        <p:spPr>
          <a:xfrm>
            <a:off x="460075" y="3532651"/>
            <a:ext cx="442939" cy="408612"/>
          </a:xfrm>
          <a:prstGeom prst="rect">
            <a:avLst/>
          </a:prstGeom>
        </p:spPr>
      </p:pic>
      <p:pic>
        <p:nvPicPr>
          <p:cNvPr id="24" name="Picture 23"/>
          <p:cNvPicPr>
            <a:picLocks noChangeAspect="1"/>
          </p:cNvPicPr>
          <p:nvPr/>
        </p:nvPicPr>
        <p:blipFill>
          <a:blip r:embed="rId8"/>
          <a:stretch>
            <a:fillRect/>
          </a:stretch>
        </p:blipFill>
        <p:spPr>
          <a:xfrm>
            <a:off x="6447256" y="2780861"/>
            <a:ext cx="369116" cy="146682"/>
          </a:xfrm>
          <a:prstGeom prst="rect">
            <a:avLst/>
          </a:prstGeom>
        </p:spPr>
      </p:pic>
      <p:sp>
        <p:nvSpPr>
          <p:cNvPr id="25" name="Right Arrow 24"/>
          <p:cNvSpPr/>
          <p:nvPr/>
        </p:nvSpPr>
        <p:spPr bwMode="auto">
          <a:xfrm>
            <a:off x="5422130" y="2920836"/>
            <a:ext cx="702190" cy="199067"/>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7" name="TextBox 26"/>
          <p:cNvSpPr txBox="1"/>
          <p:nvPr/>
        </p:nvSpPr>
        <p:spPr>
          <a:xfrm>
            <a:off x="3958626" y="4049981"/>
            <a:ext cx="1716167" cy="646331"/>
          </a:xfrm>
          <a:prstGeom prst="rect">
            <a:avLst/>
          </a:prstGeom>
          <a:noFill/>
        </p:spPr>
        <p:txBody>
          <a:bodyPr wrap="square" rtlCol="0">
            <a:spAutoFit/>
          </a:bodyPr>
          <a:lstStyle/>
          <a:p>
            <a:pPr algn="ctr"/>
            <a:r>
              <a:rPr lang="en-US" sz="1800" dirty="0"/>
              <a:t>Web Role </a:t>
            </a:r>
          </a:p>
          <a:p>
            <a:pPr algn="ctr"/>
            <a:r>
              <a:rPr lang="en-US" sz="1800" dirty="0"/>
              <a:t>Instances</a:t>
            </a:r>
          </a:p>
        </p:txBody>
      </p:sp>
      <p:sp>
        <p:nvSpPr>
          <p:cNvPr id="28" name="TextBox 27"/>
          <p:cNvSpPr txBox="1"/>
          <p:nvPr/>
        </p:nvSpPr>
        <p:spPr>
          <a:xfrm>
            <a:off x="2088698" y="4049981"/>
            <a:ext cx="1889859" cy="646331"/>
          </a:xfrm>
          <a:prstGeom prst="rect">
            <a:avLst/>
          </a:prstGeom>
          <a:noFill/>
        </p:spPr>
        <p:txBody>
          <a:bodyPr wrap="square" rtlCol="0">
            <a:spAutoFit/>
          </a:bodyPr>
          <a:lstStyle/>
          <a:p>
            <a:pPr algn="ctr"/>
            <a:r>
              <a:rPr lang="en-US" sz="1800" dirty="0"/>
              <a:t>Load </a:t>
            </a:r>
            <a:br>
              <a:rPr lang="en-US" sz="1800" dirty="0"/>
            </a:br>
            <a:r>
              <a:rPr lang="en-US" sz="1800" dirty="0"/>
              <a:t>Balancer</a:t>
            </a:r>
          </a:p>
        </p:txBody>
      </p:sp>
      <p:sp>
        <p:nvSpPr>
          <p:cNvPr id="29" name="TextBox 28"/>
          <p:cNvSpPr txBox="1"/>
          <p:nvPr/>
        </p:nvSpPr>
        <p:spPr>
          <a:xfrm>
            <a:off x="6633185" y="4049981"/>
            <a:ext cx="1716167" cy="646331"/>
          </a:xfrm>
          <a:prstGeom prst="rect">
            <a:avLst/>
          </a:prstGeom>
          <a:noFill/>
        </p:spPr>
        <p:txBody>
          <a:bodyPr wrap="square" rtlCol="0">
            <a:spAutoFit/>
          </a:bodyPr>
          <a:lstStyle/>
          <a:p>
            <a:pPr algn="ctr"/>
            <a:r>
              <a:rPr lang="en-US" sz="1800" dirty="0"/>
              <a:t>Worker Role </a:t>
            </a:r>
          </a:p>
          <a:p>
            <a:pPr algn="ctr"/>
            <a:r>
              <a:rPr lang="en-US" sz="1800" dirty="0"/>
              <a:t>Instances</a:t>
            </a:r>
          </a:p>
        </p:txBody>
      </p:sp>
      <p:pic>
        <p:nvPicPr>
          <p:cNvPr id="3074" name="Picture 2" descr="C:\Users\Bill\AppData\Local\Microsoft\Windows\INetCache\IE\CE2W3GSO\MC900434403[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43473" y="2768918"/>
            <a:ext cx="1021822" cy="143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84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circle(in)">
                                      <p:cBhvr>
                                        <p:cTn id="25"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7413"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028075"/>
            <a:ext cx="8363938" cy="831253"/>
          </a:xfrm>
        </p:spPr>
        <p:txBody>
          <a:bodyPr/>
          <a:lstStyle/>
          <a:p>
            <a:r>
              <a:rPr lang="en-US" dirty="0">
                <a:cs typeface="Segoe UI"/>
              </a:rPr>
              <a:t>The High Scale Application Archetype</a:t>
            </a:r>
            <a:br>
              <a:rPr lang="en-US" dirty="0">
                <a:cs typeface="Segoe UI"/>
              </a:rPr>
            </a:br>
            <a:r>
              <a:rPr lang="en-US" sz="1951" dirty="0">
                <a:solidFill>
                  <a:schemeClr val="accent4">
                    <a:alpha val="99000"/>
                  </a:schemeClr>
                </a:solidFill>
                <a:cs typeface="Segoe UI"/>
              </a:rPr>
              <a:t>Windows Azure provides a ‘pay-as-you-go’ scale out application platform</a:t>
            </a:r>
          </a:p>
        </p:txBody>
      </p:sp>
      <p:sp>
        <p:nvSpPr>
          <p:cNvPr id="6" name="Rectangle 5"/>
          <p:cNvSpPr/>
          <p:nvPr>
            <p:custDataLst>
              <p:tags r:id="rId4"/>
            </p:custDataLst>
          </p:nvPr>
        </p:nvSpPr>
        <p:spPr bwMode="auto">
          <a:xfrm>
            <a:off x="1210705" y="2128499"/>
            <a:ext cx="6722591" cy="411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Intelligent Network Load Balancer</a:t>
            </a:r>
          </a:p>
        </p:txBody>
      </p:sp>
      <p:sp>
        <p:nvSpPr>
          <p:cNvPr id="7" name="Rectangle 6"/>
          <p:cNvSpPr/>
          <p:nvPr>
            <p:custDataLst>
              <p:tags r:id="rId5"/>
            </p:custDataLst>
          </p:nvPr>
        </p:nvSpPr>
        <p:spPr bwMode="auto">
          <a:xfrm>
            <a:off x="1210705" y="3055496"/>
            <a:ext cx="6722591" cy="411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Stateless Web and/or Application Servers</a:t>
            </a:r>
          </a:p>
        </p:txBody>
      </p:sp>
      <p:sp>
        <p:nvSpPr>
          <p:cNvPr id="8" name="Rectangle 7"/>
          <p:cNvSpPr/>
          <p:nvPr>
            <p:custDataLst>
              <p:tags r:id="rId6"/>
            </p:custDataLst>
          </p:nvPr>
        </p:nvSpPr>
        <p:spPr bwMode="auto">
          <a:xfrm>
            <a:off x="1210705" y="3563976"/>
            <a:ext cx="3361295" cy="4115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Stateless ‘Worker’ Machines</a:t>
            </a:r>
          </a:p>
        </p:txBody>
      </p:sp>
      <p:sp>
        <p:nvSpPr>
          <p:cNvPr id="9" name="Rectangle 8"/>
          <p:cNvSpPr/>
          <p:nvPr>
            <p:custDataLst>
              <p:tags r:id="rId7"/>
            </p:custDataLst>
          </p:nvPr>
        </p:nvSpPr>
        <p:spPr bwMode="auto">
          <a:xfrm>
            <a:off x="1210705" y="4514590"/>
            <a:ext cx="6722591" cy="10289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ln>
                <a:solidFill>
                  <a:schemeClr val="bg1">
                    <a:alpha val="0"/>
                  </a:schemeClr>
                </a:solidFill>
              </a:ln>
              <a:gradFill>
                <a:gsLst>
                  <a:gs pos="0">
                    <a:srgbClr val="FFFFFF"/>
                  </a:gs>
                  <a:gs pos="100000">
                    <a:srgbClr val="FFFFFF"/>
                  </a:gs>
                </a:gsLst>
                <a:lin ang="5400000" scaled="0"/>
              </a:gradFill>
            </a:endParaRPr>
          </a:p>
        </p:txBody>
      </p:sp>
      <p:sp>
        <p:nvSpPr>
          <p:cNvPr id="10" name="Up-Down Arrow 9"/>
          <p:cNvSpPr/>
          <p:nvPr>
            <p:custDataLst>
              <p:tags r:id="rId8"/>
            </p:custDataLst>
          </p:nvPr>
        </p:nvSpPr>
        <p:spPr bwMode="auto">
          <a:xfrm>
            <a:off x="6415568" y="3510652"/>
            <a:ext cx="274391" cy="96037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ln>
                <a:solidFill>
                  <a:schemeClr val="bg1">
                    <a:alpha val="0"/>
                  </a:schemeClr>
                </a:solidFill>
              </a:ln>
              <a:gradFill>
                <a:gsLst>
                  <a:gs pos="0">
                    <a:srgbClr val="FFFFFF"/>
                  </a:gs>
                  <a:gs pos="100000">
                    <a:srgbClr val="FFFFFF"/>
                  </a:gs>
                </a:gsLst>
                <a:lin ang="5400000" scaled="0"/>
              </a:gradFill>
            </a:endParaRPr>
          </a:p>
        </p:txBody>
      </p:sp>
      <p:sp>
        <p:nvSpPr>
          <p:cNvPr id="11" name="Up-Down Arrow 10"/>
          <p:cNvSpPr/>
          <p:nvPr>
            <p:custDataLst>
              <p:tags r:id="rId9"/>
            </p:custDataLst>
          </p:nvPr>
        </p:nvSpPr>
        <p:spPr bwMode="auto">
          <a:xfrm>
            <a:off x="2454041" y="4026925"/>
            <a:ext cx="265817" cy="413262"/>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ln>
                <a:solidFill>
                  <a:schemeClr val="bg1">
                    <a:alpha val="0"/>
                  </a:schemeClr>
                </a:solidFill>
              </a:ln>
              <a:gradFill>
                <a:gsLst>
                  <a:gs pos="0">
                    <a:srgbClr val="FFFFFF"/>
                  </a:gs>
                  <a:gs pos="100000">
                    <a:srgbClr val="FFFFFF"/>
                  </a:gs>
                </a:gsLst>
                <a:lin ang="5400000" scaled="0"/>
              </a:gradFill>
            </a:endParaRPr>
          </a:p>
        </p:txBody>
      </p:sp>
      <p:sp>
        <p:nvSpPr>
          <p:cNvPr id="12" name="Right Arrow 11"/>
          <p:cNvSpPr/>
          <p:nvPr>
            <p:custDataLst>
              <p:tags r:id="rId10"/>
            </p:custDataLst>
          </p:nvPr>
        </p:nvSpPr>
        <p:spPr bwMode="auto">
          <a:xfrm rot="5400000">
            <a:off x="4366207" y="2626296"/>
            <a:ext cx="411587" cy="342989"/>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11"/>
            </p:custDataLst>
          </p:nvPr>
        </p:nvSpPr>
        <p:spPr>
          <a:xfrm>
            <a:off x="2887048" y="4049418"/>
            <a:ext cx="1857240" cy="369332"/>
          </a:xfrm>
          <a:prstGeom prst="rect">
            <a:avLst/>
          </a:prstGeom>
        </p:spPr>
        <p:txBody>
          <a:bodyPr wrap="none">
            <a:spAutoFit/>
          </a:bodyPr>
          <a:lstStyle/>
          <a:p>
            <a:r>
              <a:rPr lang="en-US" sz="1800" dirty="0">
                <a:ln>
                  <a:solidFill>
                    <a:schemeClr val="bg1">
                      <a:alpha val="0"/>
                    </a:schemeClr>
                  </a:solidFill>
                </a:ln>
                <a:solidFill>
                  <a:srgbClr val="595959">
                    <a:alpha val="99000"/>
                  </a:srgbClr>
                </a:solidFill>
              </a:rPr>
              <a:t>Async Activation</a:t>
            </a:r>
          </a:p>
        </p:txBody>
      </p:sp>
      <p:sp>
        <p:nvSpPr>
          <p:cNvPr id="15" name="Rectangle 14"/>
          <p:cNvSpPr/>
          <p:nvPr>
            <p:custDataLst>
              <p:tags r:id="rId12"/>
            </p:custDataLst>
          </p:nvPr>
        </p:nvSpPr>
        <p:spPr>
          <a:xfrm>
            <a:off x="4761355" y="2624623"/>
            <a:ext cx="2129044" cy="369332"/>
          </a:xfrm>
          <a:prstGeom prst="rect">
            <a:avLst/>
          </a:prstGeom>
        </p:spPr>
        <p:txBody>
          <a:bodyPr wrap="none">
            <a:spAutoFit/>
          </a:bodyPr>
          <a:lstStyle/>
          <a:p>
            <a:r>
              <a:rPr lang="en-US" sz="1800" dirty="0">
                <a:ln>
                  <a:solidFill>
                    <a:schemeClr val="bg1">
                      <a:alpha val="0"/>
                    </a:schemeClr>
                  </a:solidFill>
                </a:ln>
                <a:solidFill>
                  <a:srgbClr val="595959"/>
                </a:solidFill>
              </a:rPr>
              <a:t>Network Activation</a:t>
            </a:r>
          </a:p>
        </p:txBody>
      </p:sp>
      <p:sp>
        <p:nvSpPr>
          <p:cNvPr id="16" name="Rectangle 15"/>
          <p:cNvSpPr/>
          <p:nvPr>
            <p:custDataLst>
              <p:tags r:id="rId13"/>
            </p:custDataLst>
          </p:nvPr>
        </p:nvSpPr>
        <p:spPr bwMode="auto">
          <a:xfrm>
            <a:off x="1313601" y="4617487"/>
            <a:ext cx="1234762" cy="8231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0"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State Tier</a:t>
            </a:r>
          </a:p>
        </p:txBody>
      </p:sp>
      <p:sp>
        <p:nvSpPr>
          <p:cNvPr id="17" name="Rectangle 16"/>
          <p:cNvSpPr/>
          <p:nvPr>
            <p:custDataLst>
              <p:tags r:id="rId14"/>
            </p:custDataLst>
          </p:nvPr>
        </p:nvSpPr>
        <p:spPr bwMode="auto">
          <a:xfrm>
            <a:off x="2634110" y="4617487"/>
            <a:ext cx="1234762" cy="8231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0"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Queues</a:t>
            </a:r>
            <a:endParaRPr lang="en-NZ" sz="1800" dirty="0">
              <a:ln>
                <a:solidFill>
                  <a:schemeClr val="bg1">
                    <a:alpha val="0"/>
                  </a:schemeClr>
                </a:solidFill>
              </a:ln>
              <a:solidFill>
                <a:schemeClr val="bg1">
                  <a:alpha val="99000"/>
                </a:schemeClr>
              </a:solidFill>
            </a:endParaRPr>
          </a:p>
        </p:txBody>
      </p:sp>
      <p:sp>
        <p:nvSpPr>
          <p:cNvPr id="18" name="Rectangle 17"/>
          <p:cNvSpPr/>
          <p:nvPr>
            <p:custDataLst>
              <p:tags r:id="rId15"/>
            </p:custDataLst>
          </p:nvPr>
        </p:nvSpPr>
        <p:spPr bwMode="auto">
          <a:xfrm>
            <a:off x="3954619" y="4617487"/>
            <a:ext cx="1234762" cy="8231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0"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Key/Value</a:t>
            </a:r>
            <a:br>
              <a:rPr lang="en-US" sz="1800" dirty="0">
                <a:ln>
                  <a:solidFill>
                    <a:schemeClr val="bg1">
                      <a:alpha val="0"/>
                    </a:schemeClr>
                  </a:solidFill>
                </a:ln>
                <a:solidFill>
                  <a:schemeClr val="bg1">
                    <a:alpha val="99000"/>
                  </a:schemeClr>
                </a:solidFill>
              </a:rPr>
            </a:br>
            <a:r>
              <a:rPr lang="en-US" sz="1800" dirty="0">
                <a:ln>
                  <a:solidFill>
                    <a:schemeClr val="bg1">
                      <a:alpha val="0"/>
                    </a:schemeClr>
                  </a:solidFill>
                </a:ln>
                <a:solidFill>
                  <a:schemeClr val="bg1">
                    <a:alpha val="99000"/>
                  </a:schemeClr>
                </a:solidFill>
              </a:rPr>
              <a:t>Datastores</a:t>
            </a:r>
            <a:endParaRPr lang="en-NZ" sz="1800" dirty="0">
              <a:ln>
                <a:solidFill>
                  <a:schemeClr val="bg1">
                    <a:alpha val="0"/>
                  </a:schemeClr>
                </a:solidFill>
              </a:ln>
              <a:solidFill>
                <a:schemeClr val="bg1">
                  <a:alpha val="99000"/>
                </a:schemeClr>
              </a:solidFill>
            </a:endParaRPr>
          </a:p>
        </p:txBody>
      </p:sp>
      <p:sp>
        <p:nvSpPr>
          <p:cNvPr id="19" name="Rectangle 18"/>
          <p:cNvSpPr/>
          <p:nvPr>
            <p:custDataLst>
              <p:tags r:id="rId16"/>
            </p:custDataLst>
          </p:nvPr>
        </p:nvSpPr>
        <p:spPr bwMode="auto">
          <a:xfrm>
            <a:off x="5275128" y="4617487"/>
            <a:ext cx="1234762" cy="8231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0"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Partitioned RDBMS</a:t>
            </a:r>
            <a:endParaRPr lang="en-NZ" sz="1800" dirty="0">
              <a:ln>
                <a:solidFill>
                  <a:schemeClr val="bg1">
                    <a:alpha val="0"/>
                  </a:schemeClr>
                </a:solidFill>
              </a:ln>
              <a:solidFill>
                <a:schemeClr val="bg1">
                  <a:alpha val="99000"/>
                </a:schemeClr>
              </a:solidFill>
            </a:endParaRPr>
          </a:p>
        </p:txBody>
      </p:sp>
      <p:sp>
        <p:nvSpPr>
          <p:cNvPr id="20" name="Rectangle 19"/>
          <p:cNvSpPr/>
          <p:nvPr>
            <p:custDataLst>
              <p:tags r:id="rId17"/>
            </p:custDataLst>
          </p:nvPr>
        </p:nvSpPr>
        <p:spPr bwMode="auto">
          <a:xfrm>
            <a:off x="6595637" y="4617487"/>
            <a:ext cx="1234762" cy="8231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0" bIns="34297" numCol="1" rtlCol="0" anchor="ctr" anchorCtr="0" compatLnSpc="1">
            <a:prstTxWarp prst="textNoShape">
              <a:avLst/>
            </a:prstTxWarp>
          </a:bodyPr>
          <a:lstStyle/>
          <a:p>
            <a:pPr algn="ctr" defTabSz="685757" fontAlgn="base">
              <a:spcBef>
                <a:spcPct val="0"/>
              </a:spcBef>
              <a:spcAft>
                <a:spcPct val="0"/>
              </a:spcAft>
            </a:pPr>
            <a:r>
              <a:rPr lang="en-US" sz="1800" dirty="0">
                <a:ln>
                  <a:solidFill>
                    <a:schemeClr val="bg1">
                      <a:alpha val="0"/>
                    </a:schemeClr>
                  </a:solidFill>
                </a:ln>
                <a:solidFill>
                  <a:schemeClr val="bg1">
                    <a:alpha val="99000"/>
                  </a:schemeClr>
                </a:solidFill>
              </a:rPr>
              <a:t>Shared Filesystem</a:t>
            </a:r>
            <a:endParaRPr lang="en-NZ" sz="1800" dirty="0">
              <a:ln>
                <a:solidFill>
                  <a:schemeClr val="bg1">
                    <a:alpha val="0"/>
                  </a:schemeClr>
                </a:solidFill>
              </a:ln>
              <a:solidFill>
                <a:schemeClr val="bg1">
                  <a:alpha val="99000"/>
                </a:schemeClr>
              </a:solidFill>
            </a:endParaRPr>
          </a:p>
        </p:txBody>
      </p:sp>
    </p:spTree>
    <p:extLst>
      <p:ext uri="{BB962C8B-B14F-4D97-AF65-F5344CB8AC3E}">
        <p14:creationId xmlns:p14="http://schemas.microsoft.com/office/powerpoint/2010/main" val="10349756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437281" y="1334717"/>
            <a:ext cx="5626702"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Service Bus Queue</a:t>
            </a:r>
          </a:p>
        </p:txBody>
      </p:sp>
      <p:pic>
        <p:nvPicPr>
          <p:cNvPr id="7" name="Picture 6"/>
          <p:cNvPicPr>
            <a:picLocks noChangeAspect="1"/>
          </p:cNvPicPr>
          <p:nvPr/>
        </p:nvPicPr>
        <p:blipFill>
          <a:blip r:embed="rId3"/>
          <a:stretch>
            <a:fillRect/>
          </a:stretch>
        </p:blipFill>
        <p:spPr>
          <a:xfrm>
            <a:off x="326315" y="2321992"/>
            <a:ext cx="2110966" cy="2419809"/>
          </a:xfrm>
          <a:prstGeom prst="rect">
            <a:avLst/>
          </a:prstGeom>
        </p:spPr>
      </p:pic>
      <p:sp>
        <p:nvSpPr>
          <p:cNvPr id="20" name="Content Placeholder 2"/>
          <p:cNvSpPr txBox="1">
            <a:spLocks/>
          </p:cNvSpPr>
          <p:nvPr/>
        </p:nvSpPr>
        <p:spPr>
          <a:xfrm>
            <a:off x="2766782" y="2202174"/>
            <a:ext cx="6377219" cy="332501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9625" indent="-257244">
              <a:lnSpc>
                <a:spcPct val="100000"/>
              </a:lnSpc>
            </a:pPr>
            <a:r>
              <a:rPr lang="en-US" sz="2401" dirty="0">
                <a:latin typeface="+mn-lt"/>
              </a:rPr>
              <a:t>Durable queue – won’t lose your data</a:t>
            </a:r>
          </a:p>
          <a:p>
            <a:pPr marL="259625" indent="-257244">
              <a:lnSpc>
                <a:spcPct val="100000"/>
              </a:lnSpc>
            </a:pPr>
            <a:r>
              <a:rPr lang="en-US" sz="2401" dirty="0">
                <a:latin typeface="+mn-lt"/>
              </a:rPr>
              <a:t>Reliable – backed by SLA and operations team</a:t>
            </a:r>
          </a:p>
          <a:p>
            <a:pPr marL="259625" indent="-257244">
              <a:lnSpc>
                <a:spcPct val="100000"/>
              </a:lnSpc>
            </a:pPr>
            <a:r>
              <a:rPr lang="en-US" sz="2401" dirty="0">
                <a:latin typeface="+mn-lt"/>
              </a:rPr>
              <a:t>Scalable – built for Internet scale</a:t>
            </a:r>
          </a:p>
          <a:p>
            <a:pPr marL="259625" indent="-257244">
              <a:lnSpc>
                <a:spcPct val="100000"/>
              </a:lnSpc>
            </a:pPr>
            <a:r>
              <a:rPr lang="en-US" sz="2401" dirty="0">
                <a:latin typeface="+mn-lt"/>
              </a:rPr>
              <a:t>Feature rich –  supports “at least once” and “at most once” delivery guarantees, </a:t>
            </a:r>
            <a:r>
              <a:rPr lang="en-US" sz="2401" dirty="0"/>
              <a:t>pinning, suspend, &amp; more…</a:t>
            </a:r>
            <a:endParaRPr lang="en-US" sz="2401" dirty="0">
              <a:latin typeface="+mn-lt"/>
            </a:endParaRPr>
          </a:p>
          <a:p>
            <a:pPr marL="259625" indent="-257244">
              <a:lnSpc>
                <a:spcPct val="100000"/>
              </a:lnSpc>
            </a:pPr>
            <a:r>
              <a:rPr lang="en-US" sz="2401" dirty="0"/>
              <a:t>Enables Load Leveling</a:t>
            </a:r>
          </a:p>
          <a:p>
            <a:pPr marL="259625" indent="-257244">
              <a:lnSpc>
                <a:spcPct val="100000"/>
              </a:lnSpc>
            </a:pPr>
            <a:r>
              <a:rPr lang="en-US" sz="2401" dirty="0"/>
              <a:t>Similar to the Windows Azure Storage Queue</a:t>
            </a:r>
          </a:p>
        </p:txBody>
      </p:sp>
    </p:spTree>
    <p:extLst>
      <p:ext uri="{BB962C8B-B14F-4D97-AF65-F5344CB8AC3E}">
        <p14:creationId xmlns:p14="http://schemas.microsoft.com/office/powerpoint/2010/main" val="317247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250"/>
                                        <p:tgtEl>
                                          <p:spTgt spid="2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xEl>
                                              <p:pRg st="1" end="1"/>
                                            </p:txEl>
                                          </p:spTgt>
                                        </p:tgtEl>
                                        <p:attrNameLst>
                                          <p:attrName>style.visibility</p:attrName>
                                        </p:attrNameLst>
                                      </p:cBhvr>
                                      <p:to>
                                        <p:strVal val="visible"/>
                                      </p:to>
                                    </p:set>
                                    <p:animEffect transition="in" filter="fade">
                                      <p:cBhvr>
                                        <p:cTn id="16" dur="250"/>
                                        <p:tgtEl>
                                          <p:spTgt spid="2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fade">
                                      <p:cBhvr>
                                        <p:cTn id="21" dur="250"/>
                                        <p:tgtEl>
                                          <p:spTgt spid="2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250"/>
                                        <p:tgtEl>
                                          <p:spTgt spid="2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Effect transition="in" filter="fade">
                                      <p:cBhvr>
                                        <p:cTn id="31" dur="250"/>
                                        <p:tgtEl>
                                          <p:spTgt spid="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xEl>
                                              <p:pRg st="5" end="5"/>
                                            </p:txEl>
                                          </p:spTgt>
                                        </p:tgtEl>
                                        <p:attrNameLst>
                                          <p:attrName>style.visibility</p:attrName>
                                        </p:attrNameLst>
                                      </p:cBhvr>
                                      <p:to>
                                        <p:strVal val="visible"/>
                                      </p:to>
                                    </p:set>
                                    <p:animEffect transition="in" filter="fade">
                                      <p:cBhvr>
                                        <p:cTn id="36" dur="25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85603" y="1334717"/>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Scalable Architecture</a:t>
            </a:r>
          </a:p>
        </p:txBody>
      </p:sp>
      <p:pic>
        <p:nvPicPr>
          <p:cNvPr id="7" name="Picture 6"/>
          <p:cNvPicPr>
            <a:picLocks noChangeAspect="1"/>
          </p:cNvPicPr>
          <p:nvPr/>
        </p:nvPicPr>
        <p:blipFill>
          <a:blip r:embed="rId3"/>
          <a:stretch>
            <a:fillRect/>
          </a:stretch>
        </p:blipFill>
        <p:spPr>
          <a:xfrm>
            <a:off x="2437282" y="1168374"/>
            <a:ext cx="779680" cy="893751"/>
          </a:xfrm>
          <a:prstGeom prst="rect">
            <a:avLst/>
          </a:prstGeom>
        </p:spPr>
      </p:pic>
      <p:pic>
        <p:nvPicPr>
          <p:cNvPr id="10" name="Picture 9"/>
          <p:cNvPicPr>
            <a:picLocks noChangeAspect="1"/>
          </p:cNvPicPr>
          <p:nvPr/>
        </p:nvPicPr>
        <p:blipFill>
          <a:blip r:embed="rId4"/>
          <a:stretch>
            <a:fillRect/>
          </a:stretch>
        </p:blipFill>
        <p:spPr>
          <a:xfrm>
            <a:off x="850315" y="2530144"/>
            <a:ext cx="1586966" cy="1336678"/>
          </a:xfrm>
          <a:prstGeom prst="rect">
            <a:avLst/>
          </a:prstGeom>
        </p:spPr>
      </p:pic>
      <p:pic>
        <p:nvPicPr>
          <p:cNvPr id="12" name="Picture 11"/>
          <p:cNvPicPr>
            <a:picLocks noChangeAspect="1"/>
          </p:cNvPicPr>
          <p:nvPr/>
        </p:nvPicPr>
        <p:blipFill>
          <a:blip r:embed="rId5"/>
          <a:stretch>
            <a:fillRect/>
          </a:stretch>
        </p:blipFill>
        <p:spPr>
          <a:xfrm>
            <a:off x="6178793" y="2530145"/>
            <a:ext cx="1586966" cy="1336678"/>
          </a:xfrm>
          <a:prstGeom prst="rect">
            <a:avLst/>
          </a:prstGeom>
        </p:spPr>
      </p:pic>
      <p:sp>
        <p:nvSpPr>
          <p:cNvPr id="15" name="TextBox 14"/>
          <p:cNvSpPr txBox="1"/>
          <p:nvPr/>
        </p:nvSpPr>
        <p:spPr>
          <a:xfrm>
            <a:off x="2873803" y="4021455"/>
            <a:ext cx="2651428" cy="415627"/>
          </a:xfrm>
          <a:prstGeom prst="rect">
            <a:avLst/>
          </a:prstGeom>
          <a:noFill/>
        </p:spPr>
        <p:txBody>
          <a:bodyPr wrap="square" rtlCol="0">
            <a:spAutoFit/>
          </a:bodyPr>
          <a:lstStyle/>
          <a:p>
            <a:pPr algn="ctr"/>
            <a:r>
              <a:rPr lang="en-US" sz="2101" dirty="0"/>
              <a:t>Service Bus Queue</a:t>
            </a:r>
          </a:p>
        </p:txBody>
      </p:sp>
      <p:sp>
        <p:nvSpPr>
          <p:cNvPr id="16" name="TextBox 15"/>
          <p:cNvSpPr txBox="1"/>
          <p:nvPr/>
        </p:nvSpPr>
        <p:spPr>
          <a:xfrm>
            <a:off x="222373" y="4021455"/>
            <a:ext cx="2651428" cy="646331"/>
          </a:xfrm>
          <a:prstGeom prst="rect">
            <a:avLst/>
          </a:prstGeom>
          <a:noFill/>
        </p:spPr>
        <p:txBody>
          <a:bodyPr wrap="square" rtlCol="0">
            <a:spAutoFit/>
          </a:bodyPr>
          <a:lstStyle/>
          <a:p>
            <a:pPr algn="ctr"/>
            <a:r>
              <a:rPr lang="en-US" sz="1800" dirty="0">
                <a:solidFill>
                  <a:schemeClr val="bg2">
                    <a:lumMod val="50000"/>
                  </a:schemeClr>
                </a:solidFill>
              </a:rPr>
              <a:t>Web Role </a:t>
            </a:r>
            <a:br>
              <a:rPr lang="en-US" sz="1800" dirty="0">
                <a:solidFill>
                  <a:schemeClr val="bg2">
                    <a:lumMod val="50000"/>
                  </a:schemeClr>
                </a:solidFill>
              </a:rPr>
            </a:br>
            <a:r>
              <a:rPr lang="en-US" sz="1800" dirty="0">
                <a:solidFill>
                  <a:schemeClr val="bg2">
                    <a:lumMod val="50000"/>
                  </a:schemeClr>
                </a:solidFill>
              </a:rPr>
              <a:t>Instances</a:t>
            </a:r>
          </a:p>
        </p:txBody>
      </p:sp>
      <p:sp>
        <p:nvSpPr>
          <p:cNvPr id="17" name="TextBox 16"/>
          <p:cNvSpPr txBox="1"/>
          <p:nvPr/>
        </p:nvSpPr>
        <p:spPr>
          <a:xfrm>
            <a:off x="6132856" y="4049983"/>
            <a:ext cx="2651428" cy="646331"/>
          </a:xfrm>
          <a:prstGeom prst="rect">
            <a:avLst/>
          </a:prstGeom>
          <a:noFill/>
        </p:spPr>
        <p:txBody>
          <a:bodyPr wrap="square" rtlCol="0">
            <a:spAutoFit/>
          </a:bodyPr>
          <a:lstStyle/>
          <a:p>
            <a:pPr algn="ctr"/>
            <a:r>
              <a:rPr lang="en-US" sz="1800" dirty="0">
                <a:solidFill>
                  <a:schemeClr val="bg2">
                    <a:lumMod val="50000"/>
                  </a:schemeClr>
                </a:solidFill>
              </a:rPr>
              <a:t>Worker Role</a:t>
            </a:r>
          </a:p>
          <a:p>
            <a:pPr algn="ctr"/>
            <a:r>
              <a:rPr lang="en-US" sz="1800" dirty="0">
                <a:solidFill>
                  <a:schemeClr val="bg2">
                    <a:lumMod val="50000"/>
                  </a:schemeClr>
                </a:solidFill>
              </a:rPr>
              <a:t>Instances</a:t>
            </a:r>
          </a:p>
        </p:txBody>
      </p:sp>
      <p:pic>
        <p:nvPicPr>
          <p:cNvPr id="19" name="Picture 18"/>
          <p:cNvPicPr>
            <a:picLocks noChangeAspect="1"/>
          </p:cNvPicPr>
          <p:nvPr/>
        </p:nvPicPr>
        <p:blipFill>
          <a:blip r:embed="rId6"/>
          <a:stretch>
            <a:fillRect/>
          </a:stretch>
        </p:blipFill>
        <p:spPr>
          <a:xfrm>
            <a:off x="3113126" y="2818002"/>
            <a:ext cx="2389822" cy="760961"/>
          </a:xfrm>
          <a:prstGeom prst="rect">
            <a:avLst/>
          </a:prstGeom>
        </p:spPr>
      </p:pic>
      <p:pic>
        <p:nvPicPr>
          <p:cNvPr id="20" name="Picture 19"/>
          <p:cNvPicPr>
            <a:picLocks noChangeAspect="1"/>
          </p:cNvPicPr>
          <p:nvPr/>
        </p:nvPicPr>
        <p:blipFill>
          <a:blip r:embed="rId7"/>
          <a:stretch>
            <a:fillRect/>
          </a:stretch>
        </p:blipFill>
        <p:spPr>
          <a:xfrm>
            <a:off x="1274740" y="1233256"/>
            <a:ext cx="988014" cy="828871"/>
          </a:xfrm>
          <a:prstGeom prst="rect">
            <a:avLst/>
          </a:prstGeom>
        </p:spPr>
      </p:pic>
      <p:pic>
        <p:nvPicPr>
          <p:cNvPr id="21" name="Picture 20"/>
          <p:cNvPicPr>
            <a:picLocks noChangeAspect="1"/>
          </p:cNvPicPr>
          <p:nvPr/>
        </p:nvPicPr>
        <p:blipFill>
          <a:blip r:embed="rId8"/>
          <a:stretch>
            <a:fillRect/>
          </a:stretch>
        </p:blipFill>
        <p:spPr>
          <a:xfrm rot="19490054">
            <a:off x="2243723" y="2886944"/>
            <a:ext cx="527423" cy="407535"/>
          </a:xfrm>
          <a:prstGeom prst="rect">
            <a:avLst/>
          </a:prstGeom>
        </p:spPr>
      </p:pic>
      <p:pic>
        <p:nvPicPr>
          <p:cNvPr id="23" name="Picture 22"/>
          <p:cNvPicPr>
            <a:picLocks noChangeAspect="1"/>
          </p:cNvPicPr>
          <p:nvPr/>
        </p:nvPicPr>
        <p:blipFill>
          <a:blip r:embed="rId8"/>
          <a:stretch>
            <a:fillRect/>
          </a:stretch>
        </p:blipFill>
        <p:spPr>
          <a:xfrm rot="19490054">
            <a:off x="5768462" y="2845912"/>
            <a:ext cx="527423" cy="407535"/>
          </a:xfrm>
          <a:prstGeom prst="rect">
            <a:avLst/>
          </a:prstGeom>
        </p:spPr>
      </p:pic>
    </p:spTree>
    <p:extLst>
      <p:ext uri="{BB962C8B-B14F-4D97-AF65-F5344CB8AC3E}">
        <p14:creationId xmlns:p14="http://schemas.microsoft.com/office/powerpoint/2010/main" val="344526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28075"/>
            <a:ext cx="8363938" cy="561069"/>
          </a:xfrm>
        </p:spPr>
        <p:txBody>
          <a:bodyPr/>
          <a:lstStyle/>
          <a:p>
            <a:r>
              <a:rPr lang="en-US" dirty="0"/>
              <a:t>Cloud Services </a:t>
            </a:r>
            <a:r>
              <a:rPr lang="en-US" dirty="0" smtClean="0"/>
              <a:t>and SB Queue Basics</a:t>
            </a:r>
            <a:endParaRPr lang="en-US" dirty="0"/>
          </a:p>
        </p:txBody>
      </p:sp>
      <p:sp>
        <p:nvSpPr>
          <p:cNvPr id="3" name="Text Placeholder 2"/>
          <p:cNvSpPr>
            <a:spLocks noGrp="1"/>
          </p:cNvSpPr>
          <p:nvPr>
            <p:ph type="body" sz="quarter" idx="10"/>
          </p:nvPr>
        </p:nvSpPr>
        <p:spPr>
          <a:xfrm>
            <a:off x="390527" y="1942713"/>
            <a:ext cx="8361760" cy="2818079"/>
          </a:xfrm>
        </p:spPr>
        <p:txBody>
          <a:bodyPr/>
          <a:lstStyle/>
          <a:p>
            <a:r>
              <a:rPr lang="en-US" sz="2701" dirty="0"/>
              <a:t>Learning objectives – what you learned:</a:t>
            </a:r>
          </a:p>
          <a:p>
            <a:endParaRPr lang="en-US" sz="2701" dirty="0"/>
          </a:p>
          <a:p>
            <a:pPr marL="431121" indent="-428739">
              <a:buFont typeface="Arial" panose="020B0604020202020204" pitchFamily="34" charset="0"/>
              <a:buChar char="•"/>
            </a:pPr>
            <a:r>
              <a:rPr lang="en-US" sz="2401" dirty="0"/>
              <a:t>Understanding of Cloud Services, Web Roles, and Worker Roles</a:t>
            </a:r>
          </a:p>
          <a:p>
            <a:pPr marL="431121" indent="-428739">
              <a:buFont typeface="Arial" panose="020B0604020202020204" pitchFamily="34" charset="0"/>
              <a:buChar char="•"/>
            </a:pPr>
            <a:r>
              <a:rPr lang="en-US" sz="2401" dirty="0"/>
              <a:t>Understanding of Service Bus Queues</a:t>
            </a:r>
          </a:p>
          <a:p>
            <a:pPr marL="431121" indent="-428739">
              <a:buFont typeface="Arial" panose="020B0604020202020204" pitchFamily="34" charset="0"/>
              <a:buChar char="•"/>
            </a:pPr>
            <a:r>
              <a:rPr lang="en-US" sz="2401" dirty="0"/>
              <a:t>How to Combine Cloud Services and SB Queues for highly scalable architecture</a:t>
            </a:r>
          </a:p>
          <a:p>
            <a:endParaRPr lang="en-US" sz="2101" dirty="0"/>
          </a:p>
        </p:txBody>
      </p:sp>
    </p:spTree>
    <p:extLst>
      <p:ext uri="{BB962C8B-B14F-4D97-AF65-F5344CB8AC3E}">
        <p14:creationId xmlns:p14="http://schemas.microsoft.com/office/powerpoint/2010/main" val="33810755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18770" y="1334717"/>
            <a:ext cx="7906806"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Windows Azure Compute Options</a:t>
            </a:r>
          </a:p>
        </p:txBody>
      </p:sp>
      <p:sp>
        <p:nvSpPr>
          <p:cNvPr id="6" name="Content Placeholder 2"/>
          <p:cNvSpPr txBox="1">
            <a:spLocks/>
          </p:cNvSpPr>
          <p:nvPr/>
        </p:nvSpPr>
        <p:spPr>
          <a:xfrm>
            <a:off x="1414178" y="2202172"/>
            <a:ext cx="6510412" cy="29361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9625" indent="-257244">
              <a:lnSpc>
                <a:spcPct val="100000"/>
              </a:lnSpc>
            </a:pPr>
            <a:r>
              <a:rPr lang="en-US" sz="1800" dirty="0"/>
              <a:t>Virtual Machines – most flexible</a:t>
            </a:r>
          </a:p>
          <a:p>
            <a:pPr marL="259625" indent="-257244">
              <a:lnSpc>
                <a:spcPct val="100000"/>
              </a:lnSpc>
            </a:pPr>
            <a:endParaRPr lang="en-US" sz="1800" dirty="0">
              <a:latin typeface="+mn-lt"/>
            </a:endParaRPr>
          </a:p>
          <a:p>
            <a:pPr marL="259625" indent="-257244">
              <a:lnSpc>
                <a:spcPct val="100000"/>
              </a:lnSpc>
            </a:pPr>
            <a:r>
              <a:rPr lang="en-US" sz="1800" dirty="0">
                <a:latin typeface="+mn-lt"/>
              </a:rPr>
              <a:t>Web Sites – most convenient</a:t>
            </a:r>
          </a:p>
          <a:p>
            <a:pPr marL="259625" indent="-257244">
              <a:lnSpc>
                <a:spcPct val="100000"/>
              </a:lnSpc>
            </a:pPr>
            <a:endParaRPr lang="en-US" sz="1800" dirty="0">
              <a:latin typeface="+mn-lt"/>
            </a:endParaRPr>
          </a:p>
          <a:p>
            <a:pPr marL="259625" indent="-257244">
              <a:lnSpc>
                <a:spcPct val="100000"/>
              </a:lnSpc>
            </a:pPr>
            <a:r>
              <a:rPr lang="en-US" sz="1800" dirty="0" err="1"/>
              <a:t>HDInsight</a:t>
            </a:r>
            <a:r>
              <a:rPr lang="en-US" sz="1800" dirty="0"/>
              <a:t> (</a:t>
            </a:r>
            <a:r>
              <a:rPr lang="en-US" sz="1800" dirty="0" err="1"/>
              <a:t>Hadoop</a:t>
            </a:r>
            <a:r>
              <a:rPr lang="en-US" sz="1800" dirty="0"/>
              <a:t>) – for big data</a:t>
            </a:r>
          </a:p>
          <a:p>
            <a:pPr marL="259625" indent="-257244">
              <a:lnSpc>
                <a:spcPct val="100000"/>
              </a:lnSpc>
            </a:pPr>
            <a:endParaRPr lang="en-US" sz="1800" dirty="0"/>
          </a:p>
          <a:p>
            <a:pPr marL="259625" indent="-257244">
              <a:lnSpc>
                <a:spcPct val="100000"/>
              </a:lnSpc>
            </a:pPr>
            <a:r>
              <a:rPr lang="en-US" sz="1800" dirty="0"/>
              <a:t>Mobile Services – for devices</a:t>
            </a:r>
          </a:p>
          <a:p>
            <a:pPr marL="259625" indent="-257244">
              <a:lnSpc>
                <a:spcPct val="100000"/>
              </a:lnSpc>
            </a:pPr>
            <a:endParaRPr lang="en-US" sz="1800" dirty="0">
              <a:latin typeface="+mn-lt"/>
            </a:endParaRPr>
          </a:p>
          <a:p>
            <a:pPr marL="259625" indent="-257244">
              <a:lnSpc>
                <a:spcPct val="100000"/>
              </a:lnSpc>
            </a:pPr>
            <a:r>
              <a:rPr lang="en-US" sz="1800" dirty="0">
                <a:latin typeface="+mn-lt"/>
              </a:rPr>
              <a:t>Cloud Services – most scalable, most efficient</a:t>
            </a:r>
          </a:p>
        </p:txBody>
      </p:sp>
      <p:pic>
        <p:nvPicPr>
          <p:cNvPr id="7" name="Picture 6"/>
          <p:cNvPicPr>
            <a:picLocks noChangeAspect="1"/>
          </p:cNvPicPr>
          <p:nvPr/>
        </p:nvPicPr>
        <p:blipFill>
          <a:blip r:embed="rId3"/>
          <a:stretch>
            <a:fillRect/>
          </a:stretch>
        </p:blipFill>
        <p:spPr>
          <a:xfrm>
            <a:off x="754145" y="4759492"/>
            <a:ext cx="474577" cy="398135"/>
          </a:xfrm>
          <a:prstGeom prst="rect">
            <a:avLst/>
          </a:prstGeom>
        </p:spPr>
      </p:pic>
      <p:pic>
        <p:nvPicPr>
          <p:cNvPr id="9" name="Picture 8"/>
          <p:cNvPicPr>
            <a:picLocks noChangeAspect="1"/>
          </p:cNvPicPr>
          <p:nvPr/>
        </p:nvPicPr>
        <p:blipFill>
          <a:blip r:embed="rId4"/>
          <a:stretch>
            <a:fillRect/>
          </a:stretch>
        </p:blipFill>
        <p:spPr>
          <a:xfrm>
            <a:off x="824073" y="2834378"/>
            <a:ext cx="421846" cy="419088"/>
          </a:xfrm>
          <a:prstGeom prst="rect">
            <a:avLst/>
          </a:prstGeom>
        </p:spPr>
      </p:pic>
      <p:pic>
        <p:nvPicPr>
          <p:cNvPr id="10" name="Picture 9"/>
          <p:cNvPicPr>
            <a:picLocks noChangeAspect="1"/>
          </p:cNvPicPr>
          <p:nvPr/>
        </p:nvPicPr>
        <p:blipFill>
          <a:blip r:embed="rId5"/>
          <a:stretch>
            <a:fillRect/>
          </a:stretch>
        </p:blipFill>
        <p:spPr>
          <a:xfrm>
            <a:off x="824073" y="2224961"/>
            <a:ext cx="421846" cy="387657"/>
          </a:xfrm>
          <a:prstGeom prst="rect">
            <a:avLst/>
          </a:prstGeom>
        </p:spPr>
      </p:pic>
      <p:pic>
        <p:nvPicPr>
          <p:cNvPr id="11" name="Picture 10"/>
          <p:cNvPicPr>
            <a:picLocks noChangeAspect="1"/>
          </p:cNvPicPr>
          <p:nvPr/>
        </p:nvPicPr>
        <p:blipFill>
          <a:blip r:embed="rId6"/>
          <a:stretch>
            <a:fillRect/>
          </a:stretch>
        </p:blipFill>
        <p:spPr>
          <a:xfrm>
            <a:off x="843823" y="3466044"/>
            <a:ext cx="402096" cy="409211"/>
          </a:xfrm>
          <a:prstGeom prst="rect">
            <a:avLst/>
          </a:prstGeom>
        </p:spPr>
      </p:pic>
      <p:pic>
        <p:nvPicPr>
          <p:cNvPr id="12" name="Picture 11"/>
          <p:cNvPicPr>
            <a:picLocks noChangeAspect="1"/>
          </p:cNvPicPr>
          <p:nvPr/>
        </p:nvPicPr>
        <p:blipFill>
          <a:blip r:embed="rId7"/>
          <a:stretch>
            <a:fillRect/>
          </a:stretch>
        </p:blipFill>
        <p:spPr>
          <a:xfrm>
            <a:off x="854680" y="4118644"/>
            <a:ext cx="273507" cy="440374"/>
          </a:xfrm>
          <a:prstGeom prst="rect">
            <a:avLst/>
          </a:prstGeom>
        </p:spPr>
      </p:pic>
      <p:sp>
        <p:nvSpPr>
          <p:cNvPr id="2" name="Rounded Rectangle 1"/>
          <p:cNvSpPr/>
          <p:nvPr/>
        </p:nvSpPr>
        <p:spPr bwMode="auto">
          <a:xfrm>
            <a:off x="673894" y="4694521"/>
            <a:ext cx="5556427" cy="591149"/>
          </a:xfrm>
          <a:prstGeom prst="roundRect">
            <a:avLst/>
          </a:prstGeom>
          <a:solidFill>
            <a:schemeClr val="accent4">
              <a:lumMod val="40000"/>
              <a:lumOff val="60000"/>
              <a:alpha val="41000"/>
            </a:schemeClr>
          </a:solidFill>
          <a:ln w="41275">
            <a:solidFill>
              <a:srgbClr val="FF000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3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2534" y="3234093"/>
            <a:ext cx="1827842" cy="38982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4577" y="3875371"/>
            <a:ext cx="6697101" cy="540495"/>
          </a:xfrm>
          <a:prstGeom prst="rect">
            <a:avLst/>
          </a:prstGeom>
          <a:noFill/>
          <a:ln w="12700">
            <a:noFill/>
            <a:miter lim="800000"/>
            <a:headEnd type="none" w="sm" len="sm"/>
            <a:tailEnd type="none" w="sm" len="sm"/>
          </a:ln>
          <a:effectLst/>
        </p:spPr>
        <p:txBody>
          <a:bodyPr vert="horz" wrap="square" lIns="134518" tIns="107614" rIns="134518" bIns="107614" numCol="1" anchor="t" anchorCtr="0" compatLnSpc="1">
            <a:prstTxWarp prst="textNoShape">
              <a:avLst/>
            </a:prstTxWarp>
            <a:spAutoFit/>
          </a:bodyPr>
          <a:lstStyle/>
          <a:p>
            <a:pPr defTabSz="685765"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765"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685" y="1186982"/>
            <a:ext cx="2300343" cy="2300343"/>
          </a:xfrm>
          <a:prstGeom prst="rect">
            <a:avLst/>
          </a:prstGeom>
        </p:spPr>
      </p:pic>
      <p:sp>
        <p:nvSpPr>
          <p:cNvPr id="5" name="Title 1"/>
          <p:cNvSpPr txBox="1">
            <a:spLocks/>
          </p:cNvSpPr>
          <p:nvPr/>
        </p:nvSpPr>
        <p:spPr>
          <a:xfrm>
            <a:off x="3285603" y="1334717"/>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Cloud services</a:t>
            </a:r>
          </a:p>
        </p:txBody>
      </p:sp>
      <p:sp>
        <p:nvSpPr>
          <p:cNvPr id="6" name="Content Placeholder 2"/>
          <p:cNvSpPr txBox="1">
            <a:spLocks/>
          </p:cNvSpPr>
          <p:nvPr/>
        </p:nvSpPr>
        <p:spPr>
          <a:xfrm>
            <a:off x="3277614" y="2202172"/>
            <a:ext cx="4786368" cy="293618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9625" indent="-257244">
              <a:lnSpc>
                <a:spcPct val="100000"/>
              </a:lnSpc>
            </a:pPr>
            <a:r>
              <a:rPr lang="en-US" sz="1800" dirty="0">
                <a:latin typeface="+mn-lt"/>
              </a:rPr>
              <a:t>Build highly scalable apps and services</a:t>
            </a:r>
          </a:p>
          <a:p>
            <a:pPr marL="259625" indent="-257244">
              <a:lnSpc>
                <a:spcPct val="100000"/>
              </a:lnSpc>
            </a:pPr>
            <a:endParaRPr lang="en-US" sz="1800" dirty="0">
              <a:latin typeface="+mn-lt"/>
            </a:endParaRPr>
          </a:p>
          <a:p>
            <a:pPr marL="259625" indent="-257244">
              <a:lnSpc>
                <a:spcPct val="100000"/>
              </a:lnSpc>
            </a:pPr>
            <a:r>
              <a:rPr lang="en-US" sz="1800" dirty="0">
                <a:latin typeface="+mn-lt"/>
              </a:rPr>
              <a:t>Multi-tier, multi-instance architectures</a:t>
            </a:r>
          </a:p>
          <a:p>
            <a:pPr marL="259625" indent="-257244">
              <a:lnSpc>
                <a:spcPct val="100000"/>
              </a:lnSpc>
            </a:pPr>
            <a:endParaRPr lang="en-US" sz="1800" dirty="0">
              <a:latin typeface="+mn-lt"/>
            </a:endParaRPr>
          </a:p>
          <a:p>
            <a:pPr marL="259625" indent="-257244">
              <a:lnSpc>
                <a:spcPct val="100000"/>
              </a:lnSpc>
            </a:pPr>
            <a:r>
              <a:rPr lang="en-US" sz="1800" dirty="0">
                <a:latin typeface="+mn-lt"/>
              </a:rPr>
              <a:t>Can be combined with other compute services</a:t>
            </a:r>
          </a:p>
          <a:p>
            <a:pPr marL="259625" indent="-257244">
              <a:lnSpc>
                <a:spcPct val="100000"/>
              </a:lnSpc>
            </a:pPr>
            <a:endParaRPr lang="en-US" sz="1800" dirty="0">
              <a:latin typeface="+mn-lt"/>
            </a:endParaRPr>
          </a:p>
          <a:p>
            <a:pPr marL="259625" indent="-257244">
              <a:lnSpc>
                <a:spcPct val="100000"/>
              </a:lnSpc>
            </a:pPr>
            <a:r>
              <a:rPr lang="en-US" sz="1800" dirty="0">
                <a:latin typeface="+mn-lt"/>
              </a:rPr>
              <a:t>Stateless node, horizontal scaling approach</a:t>
            </a:r>
          </a:p>
          <a:p>
            <a:pPr marL="259625" indent="-257244">
              <a:lnSpc>
                <a:spcPct val="100000"/>
              </a:lnSpc>
            </a:pPr>
            <a:endParaRPr lang="en-US" sz="1800" dirty="0">
              <a:latin typeface="+mn-lt"/>
            </a:endParaRPr>
          </a:p>
          <a:p>
            <a:pPr marL="259625" indent="-257244">
              <a:lnSpc>
                <a:spcPct val="100000"/>
              </a:lnSpc>
            </a:pPr>
            <a:r>
              <a:rPr lang="en-US" sz="1800" dirty="0"/>
              <a:t>Automated application management</a:t>
            </a:r>
          </a:p>
        </p:txBody>
      </p:sp>
      <p:pic>
        <p:nvPicPr>
          <p:cNvPr id="7" name="Picture 6"/>
          <p:cNvPicPr>
            <a:picLocks noChangeAspect="1"/>
          </p:cNvPicPr>
          <p:nvPr/>
        </p:nvPicPr>
        <p:blipFill>
          <a:blip r:embed="rId5"/>
          <a:stretch>
            <a:fillRect/>
          </a:stretch>
        </p:blipFill>
        <p:spPr>
          <a:xfrm>
            <a:off x="732611" y="3139022"/>
            <a:ext cx="2277505" cy="1910658"/>
          </a:xfrm>
          <a:prstGeom prst="rect">
            <a:avLst/>
          </a:prstGeom>
        </p:spPr>
      </p:pic>
    </p:spTree>
    <p:extLst>
      <p:ext uri="{BB962C8B-B14F-4D97-AF65-F5344CB8AC3E}">
        <p14:creationId xmlns:p14="http://schemas.microsoft.com/office/powerpoint/2010/main" val="282822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25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2050" y="2128500"/>
            <a:ext cx="8371083" cy="3044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102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sp>
        <p:nvSpPr>
          <p:cNvPr id="6" name="Rectangle 5"/>
          <p:cNvSpPr/>
          <p:nvPr/>
        </p:nvSpPr>
        <p:spPr bwMode="auto">
          <a:xfrm>
            <a:off x="1854204" y="3094445"/>
            <a:ext cx="2592626" cy="19496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 name="Rectangle 9"/>
          <p:cNvSpPr/>
          <p:nvPr/>
        </p:nvSpPr>
        <p:spPr bwMode="auto">
          <a:xfrm>
            <a:off x="4573718" y="3094445"/>
            <a:ext cx="2606719" cy="194963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413240" y="2239782"/>
            <a:ext cx="8368939" cy="4617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1" dirty="0">
                <a:solidFill>
                  <a:schemeClr val="tx2">
                    <a:alpha val="99000"/>
                  </a:schemeClr>
                </a:solidFill>
                <a:latin typeface="Segoe UI Light" pitchFamily="34" charset="0"/>
              </a:rPr>
              <a:t>A container of related service roles</a:t>
            </a:r>
            <a:endParaRPr lang="en-US" sz="2401" dirty="0">
              <a:solidFill>
                <a:schemeClr val="tx2">
                  <a:alpha val="99000"/>
                </a:schemeClr>
              </a:solidFill>
              <a:latin typeface="Segoe UI Light" pitchFamily="34" charset="0"/>
            </a:endParaRPr>
          </a:p>
        </p:txBody>
      </p:sp>
      <p:sp>
        <p:nvSpPr>
          <p:cNvPr id="13" name="TextBox 12"/>
          <p:cNvSpPr txBox="1"/>
          <p:nvPr/>
        </p:nvSpPr>
        <p:spPr>
          <a:xfrm>
            <a:off x="1840111" y="3218145"/>
            <a:ext cx="2606719" cy="415627"/>
          </a:xfrm>
          <a:prstGeom prst="rect">
            <a:avLst/>
          </a:prstGeom>
          <a:noFill/>
        </p:spPr>
        <p:txBody>
          <a:bodyPr wrap="square" lIns="0" tIns="0" rIns="0" bIns="0" rtlCol="0">
            <a:spAutoFit/>
          </a:bodyPr>
          <a:lstStyle/>
          <a:p>
            <a:pPr algn="ctr">
              <a:lnSpc>
                <a:spcPct val="90000"/>
              </a:lnSpc>
              <a:spcBef>
                <a:spcPct val="20000"/>
              </a:spcBef>
              <a:buSzPct val="80000"/>
            </a:pPr>
            <a:r>
              <a:rPr lang="en-US" sz="3001" dirty="0">
                <a:solidFill>
                  <a:schemeClr val="bg1">
                    <a:alpha val="99000"/>
                  </a:schemeClr>
                </a:solidFill>
                <a:latin typeface="Segoe UI Light" pitchFamily="34" charset="0"/>
              </a:rPr>
              <a:t>Web Role</a:t>
            </a:r>
          </a:p>
        </p:txBody>
      </p:sp>
      <p:sp>
        <p:nvSpPr>
          <p:cNvPr id="14" name="TextBox 13"/>
          <p:cNvSpPr txBox="1"/>
          <p:nvPr/>
        </p:nvSpPr>
        <p:spPr>
          <a:xfrm>
            <a:off x="4573718" y="3218145"/>
            <a:ext cx="2606719" cy="415627"/>
          </a:xfrm>
          <a:prstGeom prst="rect">
            <a:avLst/>
          </a:prstGeom>
          <a:noFill/>
        </p:spPr>
        <p:txBody>
          <a:bodyPr wrap="square" lIns="0" tIns="0" rIns="0" bIns="0" rtlCol="0">
            <a:spAutoFit/>
          </a:bodyPr>
          <a:lstStyle/>
          <a:p>
            <a:pPr algn="ctr">
              <a:lnSpc>
                <a:spcPct val="90000"/>
              </a:lnSpc>
              <a:spcBef>
                <a:spcPct val="20000"/>
              </a:spcBef>
              <a:buSzPct val="80000"/>
            </a:pPr>
            <a:r>
              <a:rPr lang="en-US" sz="3001" dirty="0">
                <a:solidFill>
                  <a:schemeClr val="bg1">
                    <a:alpha val="99000"/>
                  </a:schemeClr>
                </a:solidFill>
                <a:latin typeface="Segoe UI Light" pitchFamily="34" charset="0"/>
              </a:rPr>
              <a:t>Worker Role</a:t>
            </a:r>
          </a:p>
        </p:txBody>
      </p:sp>
      <p:sp>
        <p:nvSpPr>
          <p:cNvPr id="17" name="Freeform 62"/>
          <p:cNvSpPr>
            <a:spLocks noEditPoints="1"/>
          </p:cNvSpPr>
          <p:nvPr/>
        </p:nvSpPr>
        <p:spPr bwMode="black">
          <a:xfrm>
            <a:off x="2772323" y="3786340"/>
            <a:ext cx="694691" cy="69451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dirty="0"/>
          </a:p>
        </p:txBody>
      </p:sp>
      <p:grpSp>
        <p:nvGrpSpPr>
          <p:cNvPr id="18" name="Group 17"/>
          <p:cNvGrpSpPr/>
          <p:nvPr/>
        </p:nvGrpSpPr>
        <p:grpSpPr bwMode="black">
          <a:xfrm>
            <a:off x="5462991" y="3828971"/>
            <a:ext cx="828172" cy="673754"/>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203113403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31534" y="1334717"/>
            <a:ext cx="6932449"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A Cloud Service consists of …</a:t>
            </a:r>
          </a:p>
        </p:txBody>
      </p:sp>
      <p:sp>
        <p:nvSpPr>
          <p:cNvPr id="16" name="TextBox 15"/>
          <p:cNvSpPr txBox="1"/>
          <p:nvPr/>
        </p:nvSpPr>
        <p:spPr>
          <a:xfrm>
            <a:off x="810876" y="3410297"/>
            <a:ext cx="2651428" cy="1200329"/>
          </a:xfrm>
          <a:prstGeom prst="rect">
            <a:avLst/>
          </a:prstGeom>
          <a:noFill/>
        </p:spPr>
        <p:txBody>
          <a:bodyPr wrap="square" rtlCol="0">
            <a:spAutoFit/>
          </a:bodyPr>
          <a:lstStyle/>
          <a:p>
            <a:r>
              <a:rPr lang="en-US" sz="1800" dirty="0"/>
              <a:t>Web Roles </a:t>
            </a:r>
          </a:p>
          <a:p>
            <a:pPr marL="257244" indent="-257244">
              <a:buFont typeface="Arial" panose="020B0604020202020204" pitchFamily="34" charset="0"/>
              <a:buChar char="•"/>
            </a:pPr>
            <a:r>
              <a:rPr lang="en-US" sz="1800" dirty="0"/>
              <a:t>1+ types</a:t>
            </a:r>
          </a:p>
          <a:p>
            <a:pPr marL="257244" indent="-257244">
              <a:buFont typeface="Arial" panose="020B0604020202020204" pitchFamily="34" charset="0"/>
              <a:buChar char="•"/>
            </a:pPr>
            <a:r>
              <a:rPr lang="en-US" sz="1800" dirty="0"/>
              <a:t>Windows Server </a:t>
            </a:r>
          </a:p>
          <a:p>
            <a:pPr marL="257244" indent="-257244">
              <a:buFont typeface="Arial" panose="020B0604020202020204" pitchFamily="34" charset="0"/>
              <a:buChar char="•"/>
            </a:pPr>
            <a:r>
              <a:rPr lang="en-US" sz="1800" dirty="0"/>
              <a:t>Running IIS</a:t>
            </a:r>
          </a:p>
        </p:txBody>
      </p:sp>
      <p:pic>
        <p:nvPicPr>
          <p:cNvPr id="18" name="Picture 17"/>
          <p:cNvPicPr>
            <a:picLocks noChangeAspect="1"/>
          </p:cNvPicPr>
          <p:nvPr/>
        </p:nvPicPr>
        <p:blipFill>
          <a:blip r:embed="rId3"/>
          <a:stretch>
            <a:fillRect/>
          </a:stretch>
        </p:blipFill>
        <p:spPr>
          <a:xfrm>
            <a:off x="872722" y="1976692"/>
            <a:ext cx="1652639" cy="134995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Picture 18"/>
          <p:cNvPicPr>
            <a:picLocks noChangeAspect="1"/>
          </p:cNvPicPr>
          <p:nvPr/>
        </p:nvPicPr>
        <p:blipFill>
          <a:blip r:embed="rId4"/>
          <a:stretch>
            <a:fillRect/>
          </a:stretch>
        </p:blipFill>
        <p:spPr>
          <a:xfrm>
            <a:off x="6014462" y="1976693"/>
            <a:ext cx="1664404" cy="13712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0" name="Picture 19"/>
          <p:cNvPicPr>
            <a:picLocks noChangeAspect="1"/>
          </p:cNvPicPr>
          <p:nvPr/>
        </p:nvPicPr>
        <p:blipFill>
          <a:blip r:embed="rId5"/>
          <a:stretch>
            <a:fillRect/>
          </a:stretch>
        </p:blipFill>
        <p:spPr>
          <a:xfrm>
            <a:off x="3239146" y="2154363"/>
            <a:ext cx="971340" cy="1193544"/>
          </a:xfrm>
          <a:prstGeom prst="rect">
            <a:avLst/>
          </a:prstGeom>
        </p:spPr>
      </p:pic>
      <p:pic>
        <p:nvPicPr>
          <p:cNvPr id="21" name="Picture 20"/>
          <p:cNvPicPr>
            <a:picLocks noChangeAspect="1"/>
          </p:cNvPicPr>
          <p:nvPr/>
        </p:nvPicPr>
        <p:blipFill>
          <a:blip r:embed="rId6"/>
          <a:stretch>
            <a:fillRect/>
          </a:stretch>
        </p:blipFill>
        <p:spPr>
          <a:xfrm>
            <a:off x="4315384" y="2154362"/>
            <a:ext cx="869095" cy="1193545"/>
          </a:xfrm>
          <a:prstGeom prst="rect">
            <a:avLst/>
          </a:prstGeom>
        </p:spPr>
      </p:pic>
      <p:pic>
        <p:nvPicPr>
          <p:cNvPr id="22" name="Picture 21"/>
          <p:cNvPicPr>
            <a:picLocks noChangeAspect="1"/>
          </p:cNvPicPr>
          <p:nvPr/>
        </p:nvPicPr>
        <p:blipFill>
          <a:blip r:embed="rId7"/>
          <a:stretch>
            <a:fillRect/>
          </a:stretch>
        </p:blipFill>
        <p:spPr>
          <a:xfrm>
            <a:off x="557988" y="2210523"/>
            <a:ext cx="369116" cy="146682"/>
          </a:xfrm>
          <a:prstGeom prst="rect">
            <a:avLst/>
          </a:prstGeom>
        </p:spPr>
      </p:pic>
      <p:sp>
        <p:nvSpPr>
          <p:cNvPr id="24" name="TextBox 23"/>
          <p:cNvSpPr txBox="1"/>
          <p:nvPr/>
        </p:nvSpPr>
        <p:spPr>
          <a:xfrm>
            <a:off x="6054779" y="3410297"/>
            <a:ext cx="2651428" cy="1477328"/>
          </a:xfrm>
          <a:prstGeom prst="rect">
            <a:avLst/>
          </a:prstGeom>
          <a:noFill/>
        </p:spPr>
        <p:txBody>
          <a:bodyPr wrap="square" rtlCol="0">
            <a:spAutoFit/>
          </a:bodyPr>
          <a:lstStyle/>
          <a:p>
            <a:r>
              <a:rPr lang="en-US" sz="1800" dirty="0"/>
              <a:t>Worker Roles </a:t>
            </a:r>
          </a:p>
          <a:p>
            <a:pPr marL="257244" indent="-257244">
              <a:buFont typeface="Arial" panose="020B0604020202020204" pitchFamily="34" charset="0"/>
              <a:buChar char="•"/>
            </a:pPr>
            <a:r>
              <a:rPr lang="en-US" sz="1800" dirty="0"/>
              <a:t>1+ types</a:t>
            </a:r>
          </a:p>
          <a:p>
            <a:pPr marL="257244" indent="-257244">
              <a:buFont typeface="Arial" panose="020B0604020202020204" pitchFamily="34" charset="0"/>
              <a:buChar char="•"/>
            </a:pPr>
            <a:r>
              <a:rPr lang="en-US" sz="1800" dirty="0"/>
              <a:t>Windows Server </a:t>
            </a:r>
          </a:p>
          <a:p>
            <a:pPr marL="257244" indent="-257244">
              <a:buFont typeface="Arial" panose="020B0604020202020204" pitchFamily="34" charset="0"/>
              <a:buChar char="•"/>
            </a:pPr>
            <a:r>
              <a:rPr lang="en-US" sz="1800" dirty="0"/>
              <a:t>Could run Tomcat, etc.</a:t>
            </a:r>
          </a:p>
        </p:txBody>
      </p:sp>
      <p:sp>
        <p:nvSpPr>
          <p:cNvPr id="25" name="TextBox 24"/>
          <p:cNvSpPr txBox="1"/>
          <p:nvPr/>
        </p:nvSpPr>
        <p:spPr>
          <a:xfrm>
            <a:off x="2911506" y="3410296"/>
            <a:ext cx="3108723" cy="2031325"/>
          </a:xfrm>
          <a:prstGeom prst="rect">
            <a:avLst/>
          </a:prstGeom>
          <a:noFill/>
        </p:spPr>
        <p:txBody>
          <a:bodyPr wrap="square" rtlCol="0">
            <a:spAutoFit/>
          </a:bodyPr>
          <a:lstStyle/>
          <a:p>
            <a:r>
              <a:rPr lang="en-US" sz="1800" dirty="0"/>
              <a:t>Service Model &amp; </a:t>
            </a:r>
            <a:r>
              <a:rPr lang="en-US" sz="1800" dirty="0" err="1"/>
              <a:t>Config</a:t>
            </a:r>
            <a:endParaRPr lang="en-US" sz="1800" dirty="0"/>
          </a:p>
          <a:p>
            <a:pPr marL="257244" indent="-257244">
              <a:buFont typeface="Arial" panose="020B0604020202020204" pitchFamily="34" charset="0"/>
              <a:buChar char="•"/>
            </a:pPr>
            <a:r>
              <a:rPr lang="en-US" sz="1800" dirty="0"/>
              <a:t>Deployment Package (includes compiled code)</a:t>
            </a:r>
          </a:p>
          <a:p>
            <a:pPr marL="257244" indent="-257244">
              <a:buFont typeface="Arial" panose="020B0604020202020204" pitchFamily="34" charset="0"/>
              <a:buChar char="•"/>
            </a:pPr>
            <a:r>
              <a:rPr lang="en-US" sz="1800" dirty="0"/>
              <a:t>VM Sizes (per role)</a:t>
            </a:r>
          </a:p>
          <a:p>
            <a:pPr marL="257244" indent="-257244">
              <a:buFont typeface="Arial" panose="020B0604020202020204" pitchFamily="34" charset="0"/>
              <a:buChar char="•"/>
            </a:pPr>
            <a:r>
              <a:rPr lang="en-US" sz="1800" dirty="0"/>
              <a:t>Role Instance (VM) Counts</a:t>
            </a:r>
          </a:p>
          <a:p>
            <a:pPr marL="257244" indent="-257244">
              <a:buFont typeface="Arial" panose="020B0604020202020204" pitchFamily="34" charset="0"/>
              <a:buChar char="•"/>
            </a:pPr>
            <a:r>
              <a:rPr lang="en-US" sz="1800" dirty="0"/>
              <a:t>Endpoints</a:t>
            </a:r>
          </a:p>
          <a:p>
            <a:pPr marL="257244" indent="-257244">
              <a:buFont typeface="Arial" panose="020B0604020202020204" pitchFamily="34" charset="0"/>
              <a:buChar char="•"/>
            </a:pPr>
            <a:r>
              <a:rPr lang="en-US" sz="1800" dirty="0"/>
              <a:t>Runtime </a:t>
            </a:r>
            <a:r>
              <a:rPr lang="en-US" sz="1800" dirty="0" err="1"/>
              <a:t>Config</a:t>
            </a:r>
            <a:r>
              <a:rPr lang="en-US" sz="1800" dirty="0"/>
              <a:t> Settings</a:t>
            </a:r>
          </a:p>
        </p:txBody>
      </p:sp>
    </p:spTree>
    <p:extLst>
      <p:ext uri="{BB962C8B-B14F-4D97-AF65-F5344CB8AC3E}">
        <p14:creationId xmlns:p14="http://schemas.microsoft.com/office/powerpoint/2010/main" val="116433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20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856580"/>
                        <a:ext cx="119094" cy="119094"/>
                      </a:xfrm>
                      <a:prstGeom prst="rect">
                        <a:avLst/>
                      </a:prstGeom>
                    </p:spPr>
                  </p:pic>
                </p:oleObj>
              </mc:Fallback>
            </mc:AlternateContent>
          </a:graphicData>
        </a:graphic>
      </p:graphicFrame>
      <p:sp>
        <p:nvSpPr>
          <p:cNvPr id="5" name="Rectangle 4"/>
          <p:cNvSpPr/>
          <p:nvPr/>
        </p:nvSpPr>
        <p:spPr>
          <a:xfrm>
            <a:off x="388246" y="2135929"/>
            <a:ext cx="8371083" cy="3044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custDataLst>
              <p:tags r:id="rId3"/>
            </p:custDataLst>
          </p:nvPr>
        </p:nvSpPr>
        <p:spPr/>
        <p:txBody>
          <a:bodyPr/>
          <a:lstStyle/>
          <a:p>
            <a:r>
              <a:rPr lang="en-US" dirty="0" smtClean="0"/>
              <a:t>What Can It Run?</a:t>
            </a:r>
            <a:endParaRPr lang="en-US" dirty="0"/>
          </a:p>
        </p:txBody>
      </p:sp>
      <p:grpSp>
        <p:nvGrpSpPr>
          <p:cNvPr id="3" name="Group 2"/>
          <p:cNvGrpSpPr/>
          <p:nvPr/>
        </p:nvGrpSpPr>
        <p:grpSpPr>
          <a:xfrm>
            <a:off x="551033" y="2278304"/>
            <a:ext cx="3088854" cy="2759281"/>
            <a:chOff x="734518" y="1895138"/>
            <a:chExt cx="10698775" cy="3678083"/>
          </a:xfrm>
        </p:grpSpPr>
        <p:sp>
          <p:nvSpPr>
            <p:cNvPr id="6" name="Rectangle 5"/>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spcBef>
                  <a:spcPts val="900"/>
                </a:spcBef>
                <a:buSzPct val="80000"/>
              </a:pPr>
              <a:r>
                <a:rPr lang="en-US" sz="2701" dirty="0">
                  <a:ln>
                    <a:solidFill>
                      <a:srgbClr val="FFFFFF">
                        <a:alpha val="0"/>
                      </a:srgbClr>
                    </a:solidFill>
                  </a:ln>
                  <a:solidFill>
                    <a:schemeClr val="bg1">
                      <a:alpha val="99000"/>
                    </a:schemeClr>
                  </a:solidFill>
                  <a:latin typeface="Segoe UI Light" pitchFamily="34" charset="0"/>
                </a:rPr>
                <a:t>General Rule</a:t>
              </a:r>
            </a:p>
          </p:txBody>
        </p:sp>
        <p:sp>
          <p:nvSpPr>
            <p:cNvPr id="7" name="Rectangle 6"/>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spcBef>
                  <a:spcPts val="900"/>
                </a:spcBef>
                <a:buSzPct val="80000"/>
              </a:pPr>
              <a:r>
                <a:rPr lang="en-US" sz="2401" dirty="0">
                  <a:ln>
                    <a:solidFill>
                      <a:srgbClr val="FFFFFF">
                        <a:alpha val="0"/>
                      </a:srgbClr>
                    </a:solidFill>
                  </a:ln>
                  <a:solidFill>
                    <a:schemeClr val="bg1">
                      <a:alpha val="99000"/>
                    </a:schemeClr>
                  </a:solidFill>
                  <a:latin typeface="Segoe UI Light" pitchFamily="34" charset="0"/>
                </a:rPr>
                <a:t>Choice of Language</a:t>
              </a:r>
            </a:p>
          </p:txBody>
        </p:sp>
        <p:sp>
          <p:nvSpPr>
            <p:cNvPr id="8" name="Rectangle 7"/>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a:spcBef>
                  <a:spcPts val="900"/>
                </a:spcBef>
                <a:buSzPct val="80000"/>
              </a:pPr>
              <a:r>
                <a:rPr lang="en-US" sz="2401" dirty="0">
                  <a:ln>
                    <a:solidFill>
                      <a:srgbClr val="FFFFFF">
                        <a:alpha val="0"/>
                      </a:srgbClr>
                    </a:solidFill>
                  </a:ln>
                  <a:solidFill>
                    <a:schemeClr val="bg1">
                      <a:alpha val="99000"/>
                    </a:schemeClr>
                  </a:solidFill>
                  <a:latin typeface="Segoe UI Light" pitchFamily="34" charset="0"/>
                </a:rPr>
                <a:t>Choice of Frameworks</a:t>
              </a:r>
            </a:p>
          </p:txBody>
        </p:sp>
      </p:grpSp>
      <p:grpSp>
        <p:nvGrpSpPr>
          <p:cNvPr id="9" name="Group 8"/>
          <p:cNvGrpSpPr/>
          <p:nvPr/>
        </p:nvGrpSpPr>
        <p:grpSpPr>
          <a:xfrm>
            <a:off x="3731889" y="2270876"/>
            <a:ext cx="4863844" cy="2759281"/>
            <a:chOff x="734518" y="1895138"/>
            <a:chExt cx="10698775" cy="3678083"/>
          </a:xfrm>
        </p:grpSpPr>
        <p:sp>
          <p:nvSpPr>
            <p:cNvPr id="10" name="Rectangle 9"/>
            <p:cNvSpPr/>
            <p:nvPr/>
          </p:nvSpPr>
          <p:spPr bwMode="auto">
            <a:xfrm>
              <a:off x="734518" y="1895138"/>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205794" bIns="34297" numCol="1" rtlCol="0" anchor="ctr" anchorCtr="0" compatLnSpc="1">
              <a:prstTxWarp prst="textNoShape">
                <a:avLst/>
              </a:prstTxWarp>
            </a:bodyPr>
            <a:lstStyle/>
            <a:p>
              <a:pPr marL="345373" lvl="1" algn="ctr">
                <a:spcBef>
                  <a:spcPts val="225"/>
                </a:spcBef>
                <a:buSzPct val="80000"/>
              </a:pPr>
              <a:r>
                <a:rPr lang="en-US" sz="1500" dirty="0">
                  <a:ln>
                    <a:solidFill>
                      <a:srgbClr val="FFFFFF">
                        <a:alpha val="0"/>
                      </a:srgbClr>
                    </a:solidFill>
                  </a:ln>
                  <a:solidFill>
                    <a:schemeClr val="bg1">
                      <a:alpha val="99000"/>
                    </a:schemeClr>
                  </a:solidFill>
                </a:rPr>
                <a:t>If it runs in Windows it runs in Windows Azure</a:t>
              </a:r>
            </a:p>
          </p:txBody>
        </p:sp>
        <p:sp>
          <p:nvSpPr>
            <p:cNvPr id="11" name="Rectangle 10"/>
            <p:cNvSpPr/>
            <p:nvPr/>
          </p:nvSpPr>
          <p:spPr bwMode="auto">
            <a:xfrm>
              <a:off x="734518" y="3167741"/>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205794" bIns="34297" numCol="1" rtlCol="0" anchor="ctr" anchorCtr="0" compatLnSpc="1">
              <a:prstTxWarp prst="textNoShape">
                <a:avLst/>
              </a:prstTxWarp>
            </a:bodyPr>
            <a:lstStyle/>
            <a:p>
              <a:pPr marL="345373" lvl="1" algn="ctr">
                <a:spcBef>
                  <a:spcPts val="225"/>
                </a:spcBef>
                <a:buSzPct val="80000"/>
              </a:pPr>
              <a:r>
                <a:rPr lang="en-US" sz="1500" dirty="0">
                  <a:ln>
                    <a:solidFill>
                      <a:srgbClr val="FFFFFF">
                        <a:alpha val="0"/>
                      </a:srgbClr>
                    </a:solidFill>
                  </a:ln>
                  <a:solidFill>
                    <a:schemeClr val="bg1"/>
                  </a:solidFill>
                </a:rPr>
                <a:t>C#, VB, C++, Java, PHP, Node.js, Phython, etc.</a:t>
              </a:r>
            </a:p>
          </p:txBody>
        </p:sp>
        <p:sp>
          <p:nvSpPr>
            <p:cNvPr id="12" name="Rectangle 11"/>
            <p:cNvSpPr/>
            <p:nvPr/>
          </p:nvSpPr>
          <p:spPr bwMode="auto">
            <a:xfrm>
              <a:off x="760296" y="4440345"/>
              <a:ext cx="10672997" cy="1132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34297" rIns="205794" bIns="34297" numCol="1" rtlCol="0" anchor="ctr" anchorCtr="0" compatLnSpc="1">
              <a:prstTxWarp prst="textNoShape">
                <a:avLst/>
              </a:prstTxWarp>
            </a:bodyPr>
            <a:lstStyle/>
            <a:p>
              <a:pPr marL="345373" lvl="1" algn="ctr">
                <a:spcBef>
                  <a:spcPts val="225"/>
                </a:spcBef>
                <a:buSzPct val="80000"/>
              </a:pPr>
              <a:r>
                <a:rPr lang="en-US" sz="1500" dirty="0">
                  <a:ln>
                    <a:solidFill>
                      <a:srgbClr val="FFFFFF">
                        <a:alpha val="0"/>
                      </a:srgbClr>
                    </a:solidFill>
                  </a:ln>
                  <a:solidFill>
                    <a:schemeClr val="bg1"/>
                  </a:solidFill>
                </a:rPr>
                <a:t>.NET, ExpressJS, Rails, Zend, etc.</a:t>
              </a:r>
            </a:p>
          </p:txBody>
        </p:sp>
      </p:grpSp>
    </p:spTree>
    <p:extLst>
      <p:ext uri="{BB962C8B-B14F-4D97-AF65-F5344CB8AC3E}">
        <p14:creationId xmlns:p14="http://schemas.microsoft.com/office/powerpoint/2010/main" val="15213183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30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Roles and Instances</a:t>
            </a:r>
            <a:endParaRPr lang="en-US" dirty="0"/>
          </a:p>
        </p:txBody>
      </p:sp>
      <p:sp>
        <p:nvSpPr>
          <p:cNvPr id="5" name="Rectangle 4"/>
          <p:cNvSpPr/>
          <p:nvPr/>
        </p:nvSpPr>
        <p:spPr>
          <a:xfrm>
            <a:off x="388246" y="2128500"/>
            <a:ext cx="8371083" cy="3044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ounded Rectangle 5"/>
          <p:cNvSpPr/>
          <p:nvPr/>
        </p:nvSpPr>
        <p:spPr bwMode="auto">
          <a:xfrm>
            <a:off x="568078" y="2278304"/>
            <a:ext cx="3913413" cy="2759281"/>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4666088" y="2278306"/>
            <a:ext cx="3913413" cy="2759281"/>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4790605" y="2633266"/>
            <a:ext cx="3441139" cy="1900520"/>
          </a:xfrm>
          <a:prstGeom prst="rect">
            <a:avLst/>
          </a:prstGeom>
          <a:noFill/>
        </p:spPr>
        <p:txBody>
          <a:bodyPr wrap="square" lIns="0" tIns="0" rIns="0" bIns="0" rtlCol="0">
            <a:spAutoFit/>
          </a:bodyPr>
          <a:lstStyle/>
          <a:p>
            <a:pPr>
              <a:lnSpc>
                <a:spcPts val="2851"/>
              </a:lnSpc>
            </a:pPr>
            <a:r>
              <a:rPr lang="en-US" sz="2701" dirty="0">
                <a:solidFill>
                  <a:schemeClr val="bg1">
                    <a:alpha val="99000"/>
                  </a:schemeClr>
                </a:solidFill>
                <a:latin typeface="Segoe UI Light" pitchFamily="34" charset="0"/>
              </a:rPr>
              <a:t>At runtime each Role will execute on one or more instances </a:t>
            </a:r>
          </a:p>
          <a:p>
            <a:pPr marL="0" lvl="1"/>
            <a:endParaRPr lang="en-US" sz="600" dirty="0">
              <a:solidFill>
                <a:schemeClr val="tx2">
                  <a:alpha val="99000"/>
                </a:schemeClr>
              </a:solidFill>
            </a:endParaRPr>
          </a:p>
          <a:p>
            <a:pPr marL="0" lvl="1"/>
            <a:r>
              <a:rPr lang="en-US" sz="1500" dirty="0">
                <a:solidFill>
                  <a:schemeClr val="bg1">
                    <a:alpha val="99000"/>
                  </a:schemeClr>
                </a:solidFill>
              </a:rPr>
              <a:t>A role instance is a set of code, configuration, and local data, deployed in a dedicated VM</a:t>
            </a:r>
          </a:p>
        </p:txBody>
      </p:sp>
      <p:sp>
        <p:nvSpPr>
          <p:cNvPr id="9" name="TextBox 8"/>
          <p:cNvSpPr txBox="1"/>
          <p:nvPr/>
        </p:nvSpPr>
        <p:spPr>
          <a:xfrm>
            <a:off x="668568" y="2633265"/>
            <a:ext cx="3711714" cy="1990288"/>
          </a:xfrm>
          <a:prstGeom prst="rect">
            <a:avLst/>
          </a:prstGeom>
          <a:noFill/>
        </p:spPr>
        <p:txBody>
          <a:bodyPr wrap="square" lIns="0" tIns="0" rIns="0" bIns="0" rtlCol="0">
            <a:spAutoFit/>
          </a:bodyPr>
          <a:lstStyle/>
          <a:p>
            <a:pPr>
              <a:lnSpc>
                <a:spcPts val="2851"/>
              </a:lnSpc>
            </a:pPr>
            <a:r>
              <a:rPr lang="en-US" sz="2701" dirty="0">
                <a:solidFill>
                  <a:schemeClr val="bg1">
                    <a:alpha val="99000"/>
                  </a:schemeClr>
                </a:solidFill>
                <a:latin typeface="Segoe UI Light" pitchFamily="34" charset="0"/>
              </a:rPr>
              <a:t>Roles are defined in a Hosted Service</a:t>
            </a:r>
          </a:p>
          <a:p>
            <a:pPr marL="0" lvl="1"/>
            <a:endParaRPr lang="en-US" sz="600" dirty="0">
              <a:solidFill>
                <a:schemeClr val="tx2">
                  <a:alpha val="99000"/>
                </a:schemeClr>
              </a:solidFill>
            </a:endParaRPr>
          </a:p>
          <a:p>
            <a:pPr marL="0" lvl="1"/>
            <a:r>
              <a:rPr lang="en-US" sz="1500" b="1" dirty="0">
                <a:solidFill>
                  <a:schemeClr val="bg1">
                    <a:alpha val="99000"/>
                  </a:schemeClr>
                </a:solidFill>
              </a:rPr>
              <a:t>A role definition specifies:</a:t>
            </a:r>
          </a:p>
          <a:p>
            <a:pPr marL="0" lvl="1"/>
            <a:r>
              <a:rPr lang="en-US" sz="1500" dirty="0">
                <a:solidFill>
                  <a:schemeClr val="bg1">
                    <a:alpha val="99000"/>
                  </a:schemeClr>
                </a:solidFill>
              </a:rPr>
              <a:t>VM size</a:t>
            </a:r>
          </a:p>
          <a:p>
            <a:pPr marL="0" lvl="1"/>
            <a:r>
              <a:rPr lang="en-US" sz="1500" dirty="0">
                <a:solidFill>
                  <a:schemeClr val="bg1">
                    <a:alpha val="99000"/>
                  </a:schemeClr>
                </a:solidFill>
              </a:rPr>
              <a:t>Communication Endpoints</a:t>
            </a:r>
          </a:p>
          <a:p>
            <a:pPr marL="0" lvl="1"/>
            <a:r>
              <a:rPr lang="en-US" sz="1500" dirty="0">
                <a:solidFill>
                  <a:schemeClr val="bg1">
                    <a:alpha val="99000"/>
                  </a:schemeClr>
                </a:solidFill>
              </a:rPr>
              <a:t>Local storage resources</a:t>
            </a:r>
          </a:p>
          <a:p>
            <a:pPr marL="0" lvl="1"/>
            <a:r>
              <a:rPr lang="en-US" sz="1500" dirty="0">
                <a:solidFill>
                  <a:schemeClr val="bg1">
                    <a:alpha val="99000"/>
                  </a:schemeClr>
                </a:solidFill>
              </a:rPr>
              <a:t>etc.</a:t>
            </a:r>
          </a:p>
        </p:txBody>
      </p:sp>
    </p:spTree>
    <p:extLst>
      <p:ext uri="{BB962C8B-B14F-4D97-AF65-F5344CB8AC3E}">
        <p14:creationId xmlns:p14="http://schemas.microsoft.com/office/powerpoint/2010/main" val="237132825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4101"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028075"/>
            <a:ext cx="8363938" cy="831253"/>
          </a:xfrm>
        </p:spPr>
        <p:txBody>
          <a:bodyPr/>
          <a:lstStyle/>
          <a:p>
            <a:r>
              <a:rPr lang="en-US" dirty="0"/>
              <a:t>Roles and Instances</a:t>
            </a:r>
            <a:br>
              <a:rPr lang="en-US" dirty="0"/>
            </a:br>
            <a:r>
              <a:rPr lang="en-US" sz="1951" dirty="0">
                <a:solidFill>
                  <a:schemeClr val="accent4">
                    <a:lumMod val="75000"/>
                    <a:alpha val="99000"/>
                  </a:schemeClr>
                </a:solidFill>
              </a:rPr>
              <a:t>Example Hosted Service configuration with a single web role and a single worker role</a:t>
            </a:r>
            <a:endParaRPr lang="en-US" sz="1951" dirty="0">
              <a:solidFill>
                <a:schemeClr val="accent4">
                  <a:alpha val="99000"/>
                </a:schemeClr>
              </a:solidFill>
            </a:endParaRPr>
          </a:p>
        </p:txBody>
      </p:sp>
      <p:sp>
        <p:nvSpPr>
          <p:cNvPr id="4" name="Rectangle 3"/>
          <p:cNvSpPr/>
          <p:nvPr>
            <p:custDataLst>
              <p:tags r:id="rId4"/>
            </p:custDataLst>
          </p:nvPr>
        </p:nvSpPr>
        <p:spPr bwMode="auto">
          <a:xfrm>
            <a:off x="388245" y="2128499"/>
            <a:ext cx="8371083" cy="31909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2401" cap="all" dirty="0">
                <a:ln>
                  <a:solidFill>
                    <a:schemeClr val="bg1">
                      <a:alpha val="0"/>
                    </a:schemeClr>
                  </a:solidFill>
                </a:ln>
                <a:solidFill>
                  <a:srgbClr val="595959">
                    <a:alpha val="99000"/>
                  </a:srgbClr>
                </a:solidFill>
                <a:latin typeface="Segoe UI Light" pitchFamily="34" charset="0"/>
              </a:rPr>
              <a:t>Hosted Service</a:t>
            </a:r>
          </a:p>
        </p:txBody>
      </p:sp>
      <p:sp>
        <p:nvSpPr>
          <p:cNvPr id="5" name="Rectangle 4"/>
          <p:cNvSpPr/>
          <p:nvPr>
            <p:custDataLst>
              <p:tags r:id="rId5"/>
            </p:custDataLst>
          </p:nvPr>
        </p:nvSpPr>
        <p:spPr bwMode="auto">
          <a:xfrm>
            <a:off x="468276" y="2608684"/>
            <a:ext cx="4047274" cy="26181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cap="all" dirty="0">
                <a:ln>
                  <a:solidFill>
                    <a:schemeClr val="bg1">
                      <a:alpha val="0"/>
                    </a:schemeClr>
                  </a:solidFill>
                </a:ln>
                <a:gradFill>
                  <a:gsLst>
                    <a:gs pos="0">
                      <a:srgbClr val="FFFFFF"/>
                    </a:gs>
                    <a:gs pos="100000">
                      <a:srgbClr val="FFFFFF"/>
                    </a:gs>
                  </a:gsLst>
                  <a:lin ang="5400000" scaled="0"/>
                </a:gradFill>
              </a:rPr>
              <a:t>Web Role</a:t>
            </a:r>
          </a:p>
        </p:txBody>
      </p:sp>
      <p:sp>
        <p:nvSpPr>
          <p:cNvPr id="6" name="Rectangle 5"/>
          <p:cNvSpPr/>
          <p:nvPr>
            <p:custDataLst>
              <p:tags r:id="rId6"/>
            </p:custDataLst>
          </p:nvPr>
        </p:nvSpPr>
        <p:spPr bwMode="auto">
          <a:xfrm>
            <a:off x="4619519" y="2608684"/>
            <a:ext cx="4047274" cy="26181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t" anchorCtr="0" compatLnSpc="1">
            <a:prstTxWarp prst="textNoShape">
              <a:avLst/>
            </a:prstTxWarp>
          </a:bodyPr>
          <a:lstStyle/>
          <a:p>
            <a:pPr algn="ctr" defTabSz="685757" fontAlgn="base">
              <a:spcBef>
                <a:spcPct val="0"/>
              </a:spcBef>
              <a:spcAft>
                <a:spcPct val="0"/>
              </a:spcAft>
            </a:pPr>
            <a:r>
              <a:rPr lang="en-US" sz="1800" cap="all" dirty="0">
                <a:ln>
                  <a:solidFill>
                    <a:schemeClr val="bg1">
                      <a:alpha val="0"/>
                    </a:schemeClr>
                  </a:solidFill>
                </a:ln>
                <a:gradFill>
                  <a:gsLst>
                    <a:gs pos="0">
                      <a:srgbClr val="FFFFFF"/>
                    </a:gs>
                    <a:gs pos="100000">
                      <a:srgbClr val="FFFFFF"/>
                    </a:gs>
                  </a:gsLst>
                  <a:lin ang="5400000" scaled="0"/>
                </a:gradFill>
              </a:rPr>
              <a:t>Worker Role</a:t>
            </a:r>
          </a:p>
        </p:txBody>
      </p:sp>
      <p:sp>
        <p:nvSpPr>
          <p:cNvPr id="7" name="Rectangle 6"/>
          <p:cNvSpPr/>
          <p:nvPr>
            <p:custDataLst>
              <p:tags r:id="rId7"/>
            </p:custDataLst>
          </p:nvPr>
        </p:nvSpPr>
        <p:spPr bwMode="auto">
          <a:xfrm>
            <a:off x="548307" y="297453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1</a:t>
            </a:r>
          </a:p>
        </p:txBody>
      </p:sp>
      <p:sp>
        <p:nvSpPr>
          <p:cNvPr id="8" name="Rectangle 7"/>
          <p:cNvSpPr/>
          <p:nvPr>
            <p:custDataLst>
              <p:tags r:id="rId8"/>
            </p:custDataLst>
          </p:nvPr>
        </p:nvSpPr>
        <p:spPr bwMode="auto">
          <a:xfrm>
            <a:off x="1535354" y="297453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2</a:t>
            </a:r>
          </a:p>
        </p:txBody>
      </p:sp>
      <p:sp>
        <p:nvSpPr>
          <p:cNvPr id="9" name="Rectangle 8"/>
          <p:cNvSpPr/>
          <p:nvPr>
            <p:custDataLst>
              <p:tags r:id="rId9"/>
            </p:custDataLst>
          </p:nvPr>
        </p:nvSpPr>
        <p:spPr bwMode="auto">
          <a:xfrm>
            <a:off x="2522401" y="297453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3</a:t>
            </a:r>
          </a:p>
        </p:txBody>
      </p:sp>
      <p:sp>
        <p:nvSpPr>
          <p:cNvPr id="10" name="Rectangle 9"/>
          <p:cNvSpPr/>
          <p:nvPr>
            <p:custDataLst>
              <p:tags r:id="rId10"/>
            </p:custDataLst>
          </p:nvPr>
        </p:nvSpPr>
        <p:spPr bwMode="auto">
          <a:xfrm>
            <a:off x="3509448" y="297453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4</a:t>
            </a:r>
          </a:p>
        </p:txBody>
      </p:sp>
      <p:sp>
        <p:nvSpPr>
          <p:cNvPr id="11" name="Rectangle 10"/>
          <p:cNvSpPr/>
          <p:nvPr>
            <p:custDataLst>
              <p:tags r:id="rId11"/>
            </p:custDataLst>
          </p:nvPr>
        </p:nvSpPr>
        <p:spPr bwMode="auto">
          <a:xfrm>
            <a:off x="548307" y="372339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5</a:t>
            </a:r>
          </a:p>
        </p:txBody>
      </p:sp>
      <p:sp>
        <p:nvSpPr>
          <p:cNvPr id="12" name="Rectangle 11"/>
          <p:cNvSpPr/>
          <p:nvPr>
            <p:custDataLst>
              <p:tags r:id="rId12"/>
            </p:custDataLst>
          </p:nvPr>
        </p:nvSpPr>
        <p:spPr bwMode="auto">
          <a:xfrm>
            <a:off x="1535354" y="372339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6</a:t>
            </a:r>
          </a:p>
        </p:txBody>
      </p:sp>
      <p:sp>
        <p:nvSpPr>
          <p:cNvPr id="13" name="Rectangle 12"/>
          <p:cNvSpPr/>
          <p:nvPr>
            <p:custDataLst>
              <p:tags r:id="rId13"/>
            </p:custDataLst>
          </p:nvPr>
        </p:nvSpPr>
        <p:spPr bwMode="auto">
          <a:xfrm>
            <a:off x="2522401" y="372339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7</a:t>
            </a:r>
          </a:p>
        </p:txBody>
      </p:sp>
      <p:sp>
        <p:nvSpPr>
          <p:cNvPr id="14" name="Rectangle 13"/>
          <p:cNvSpPr/>
          <p:nvPr>
            <p:custDataLst>
              <p:tags r:id="rId14"/>
            </p:custDataLst>
          </p:nvPr>
        </p:nvSpPr>
        <p:spPr bwMode="auto">
          <a:xfrm>
            <a:off x="3509448" y="372339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8</a:t>
            </a:r>
          </a:p>
        </p:txBody>
      </p:sp>
      <p:sp>
        <p:nvSpPr>
          <p:cNvPr id="15" name="Rectangle 14"/>
          <p:cNvSpPr/>
          <p:nvPr>
            <p:custDataLst>
              <p:tags r:id="rId15"/>
            </p:custDataLst>
          </p:nvPr>
        </p:nvSpPr>
        <p:spPr bwMode="auto">
          <a:xfrm>
            <a:off x="548307" y="447225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9</a:t>
            </a:r>
          </a:p>
        </p:txBody>
      </p:sp>
      <p:sp>
        <p:nvSpPr>
          <p:cNvPr id="16" name="Rectangle 15"/>
          <p:cNvSpPr/>
          <p:nvPr>
            <p:custDataLst>
              <p:tags r:id="rId16"/>
            </p:custDataLst>
          </p:nvPr>
        </p:nvSpPr>
        <p:spPr bwMode="auto">
          <a:xfrm>
            <a:off x="2522401" y="4472259"/>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n</a:t>
            </a:r>
          </a:p>
        </p:txBody>
      </p:sp>
      <p:sp>
        <p:nvSpPr>
          <p:cNvPr id="18" name="Rectangle 17"/>
          <p:cNvSpPr/>
          <p:nvPr>
            <p:custDataLst>
              <p:tags r:id="rId17"/>
            </p:custDataLst>
          </p:nvPr>
        </p:nvSpPr>
        <p:spPr bwMode="auto">
          <a:xfrm>
            <a:off x="4699550" y="297513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1</a:t>
            </a:r>
          </a:p>
        </p:txBody>
      </p:sp>
      <p:sp>
        <p:nvSpPr>
          <p:cNvPr id="19" name="Rectangle 18"/>
          <p:cNvSpPr/>
          <p:nvPr>
            <p:custDataLst>
              <p:tags r:id="rId18"/>
            </p:custDataLst>
          </p:nvPr>
        </p:nvSpPr>
        <p:spPr bwMode="auto">
          <a:xfrm>
            <a:off x="5686597" y="297513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2</a:t>
            </a:r>
          </a:p>
        </p:txBody>
      </p:sp>
      <p:sp>
        <p:nvSpPr>
          <p:cNvPr id="20" name="Rectangle 19"/>
          <p:cNvSpPr/>
          <p:nvPr>
            <p:custDataLst>
              <p:tags r:id="rId19"/>
            </p:custDataLst>
          </p:nvPr>
        </p:nvSpPr>
        <p:spPr bwMode="auto">
          <a:xfrm>
            <a:off x="6673644" y="297513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3</a:t>
            </a:r>
          </a:p>
        </p:txBody>
      </p:sp>
      <p:sp>
        <p:nvSpPr>
          <p:cNvPr id="21" name="Rectangle 20"/>
          <p:cNvSpPr/>
          <p:nvPr>
            <p:custDataLst>
              <p:tags r:id="rId20"/>
            </p:custDataLst>
          </p:nvPr>
        </p:nvSpPr>
        <p:spPr bwMode="auto">
          <a:xfrm>
            <a:off x="7660691" y="297513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4</a:t>
            </a:r>
          </a:p>
        </p:txBody>
      </p:sp>
      <p:sp>
        <p:nvSpPr>
          <p:cNvPr id="22" name="Rectangle 21"/>
          <p:cNvSpPr/>
          <p:nvPr>
            <p:custDataLst>
              <p:tags r:id="rId21"/>
            </p:custDataLst>
          </p:nvPr>
        </p:nvSpPr>
        <p:spPr bwMode="auto">
          <a:xfrm>
            <a:off x="4699550" y="372399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5</a:t>
            </a:r>
          </a:p>
        </p:txBody>
      </p:sp>
      <p:sp>
        <p:nvSpPr>
          <p:cNvPr id="23" name="Rectangle 22"/>
          <p:cNvSpPr/>
          <p:nvPr>
            <p:custDataLst>
              <p:tags r:id="rId22"/>
            </p:custDataLst>
          </p:nvPr>
        </p:nvSpPr>
        <p:spPr bwMode="auto">
          <a:xfrm>
            <a:off x="6673644" y="3723995"/>
            <a:ext cx="912352" cy="67225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ln>
                  <a:solidFill>
                    <a:schemeClr val="bg1">
                      <a:alpha val="0"/>
                    </a:schemeClr>
                  </a:solidFill>
                </a:ln>
                <a:solidFill>
                  <a:srgbClr val="595959">
                    <a:alpha val="99000"/>
                  </a:srgbClr>
                </a:solidFill>
              </a:rPr>
              <a:t>VM</a:t>
            </a:r>
            <a:r>
              <a:rPr lang="en-US" sz="1650" baseline="-25000" dirty="0">
                <a:ln>
                  <a:solidFill>
                    <a:schemeClr val="bg1">
                      <a:alpha val="0"/>
                    </a:schemeClr>
                  </a:solidFill>
                </a:ln>
                <a:solidFill>
                  <a:srgbClr val="595959">
                    <a:alpha val="99000"/>
                  </a:srgbClr>
                </a:solidFill>
              </a:rPr>
              <a:t>n</a:t>
            </a:r>
          </a:p>
        </p:txBody>
      </p:sp>
      <p:sp>
        <p:nvSpPr>
          <p:cNvPr id="26" name="Rectangle 25"/>
          <p:cNvSpPr/>
          <p:nvPr>
            <p:custDataLst>
              <p:tags r:id="rId23"/>
            </p:custDataLst>
          </p:nvPr>
        </p:nvSpPr>
        <p:spPr>
          <a:xfrm>
            <a:off x="1847018" y="4658309"/>
            <a:ext cx="289029" cy="323165"/>
          </a:xfrm>
          <a:prstGeom prst="rect">
            <a:avLst/>
          </a:prstGeom>
        </p:spPr>
        <p:txBody>
          <a:bodyPr wrap="square">
            <a:spAutoFit/>
          </a:bodyPr>
          <a:lstStyle/>
          <a:p>
            <a:pPr defTabSz="685955">
              <a:spcBef>
                <a:spcPts val="900"/>
              </a:spcBef>
              <a:buSzPct val="80000"/>
            </a:pPr>
            <a:r>
              <a:rPr lang="en-US" sz="1500" dirty="0">
                <a:ln>
                  <a:solidFill>
                    <a:schemeClr val="bg1">
                      <a:alpha val="0"/>
                    </a:schemeClr>
                  </a:solidFill>
                </a:ln>
                <a:solidFill>
                  <a:schemeClr val="bg1"/>
                </a:solidFill>
              </a:rPr>
              <a:t>…</a:t>
            </a:r>
          </a:p>
        </p:txBody>
      </p:sp>
      <p:sp>
        <p:nvSpPr>
          <p:cNvPr id="27" name="Rectangle 26"/>
          <p:cNvSpPr/>
          <p:nvPr>
            <p:custDataLst>
              <p:tags r:id="rId24"/>
            </p:custDataLst>
          </p:nvPr>
        </p:nvSpPr>
        <p:spPr>
          <a:xfrm>
            <a:off x="5998260" y="3909449"/>
            <a:ext cx="289029" cy="323165"/>
          </a:xfrm>
          <a:prstGeom prst="rect">
            <a:avLst/>
          </a:prstGeom>
        </p:spPr>
        <p:txBody>
          <a:bodyPr wrap="square">
            <a:spAutoFit/>
          </a:bodyPr>
          <a:lstStyle/>
          <a:p>
            <a:pPr defTabSz="685955">
              <a:spcBef>
                <a:spcPts val="900"/>
              </a:spcBef>
              <a:buSzPct val="80000"/>
            </a:pPr>
            <a:r>
              <a:rPr lang="en-US" sz="1500" dirty="0">
                <a:ln>
                  <a:solidFill>
                    <a:schemeClr val="bg1">
                      <a:alpha val="0"/>
                    </a:schemeClr>
                  </a:solidFill>
                </a:ln>
                <a:solidFill>
                  <a:schemeClr val="bg1"/>
                </a:solidFill>
              </a:rPr>
              <a:t>…</a:t>
            </a:r>
          </a:p>
        </p:txBody>
      </p:sp>
    </p:spTree>
    <p:extLst>
      <p:ext uri="{BB962C8B-B14F-4D97-AF65-F5344CB8AC3E}">
        <p14:creationId xmlns:p14="http://schemas.microsoft.com/office/powerpoint/2010/main" val="151919950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hrR8p8OhEKZuO8vSqNdD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n1zzElNDjkeyjEsJVB2p8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yVn0niqzO0CVL.dbmtMk9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rwX2jGYR7k.L1tu9oAKa4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qUBzNEPw3EqEuY0X4BP6M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ObX5acboEi0sBZxDSSW.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vnkgy4dm2E.yx8kun71He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zpX8HAZTNUa1eDJnfY02L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iV_15PI.u0mcy0ksW2gI1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V4mXx5FlUmGaqsSK8VUZ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rdie26ws0..eWODsZ1HT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AyTNTu34ESOuWkvej0vt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if3gLbDsSE2CXpZywMv4I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oOAgR4FaiEKcs3rMZ6Um8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CXtoFK.IIEiJZ4GVcgmlt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Ua8ErTtd6U.xTCfbrM9Dk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rc.p_A1iE6Et2i27jMwu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uiYs8l9jk2pY6W2WFAch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IQAIKJuo2k6GRIHbLthNZ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tQjwjFT.eEefM8sBfZZ4P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DrDVOVFoe0KWi.3aarzT9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qIdGUlJ8p0GgQmQgA8eBt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VFJ3hxq5xEOPHRu64zOLa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ctymIyq_ESs26mqSFC9P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PBLNIkNuVkGyVW2bywfzQ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HFguGGyvZEausYRnUaZ_A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vfMX1k2tukqROmaxHI1TK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Qvs68KRxCUiLb0O.7lRmm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EMfafZAalUicwuQPN4bWu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1ONeUhoiekqBEzayDAR4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TJM__qgpP0yABri2K6yi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2yVgRbqSykyrgB5QhE1y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4XdO9_5L0qt2uIetRGts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NNLVtoYe02f10lz0Wu67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UJ.J2to3hUaF8gJKvv5K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_9S5zw6dcUyEEC_CQiEb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bA4Ha7wD0Ka.2bqtfsn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J1.EFvKn0yN88BLzPrI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gsOSXgRYWUuG8Urmf51b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TqFClCPiUOX3eAEKdb9Y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kLQArNYiUuYywvodHNwp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UBMnsC5EkSibpt8tHO4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ywXz88RTUCJi7XGQw_hD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eYmJsV9A70yWGtcl7.Npv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US_hPSJ40eZ4DFctBWik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9LDiOFjpKkSWytBgiHjcm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eOV6Y6TQ0SfGHeCdWaca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rMesjBLmkC9z0iMtTvzB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f6ic1BLhEOZRHY9vzdPV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eLN9MH8Q0C35hr5IDnaM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pWkjWIsECFSPcMYQq2Q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fBRWqKMc0idFhiSQVlKm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31uslV5RUUKFa7jI9eis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_pKIraBLyUimPGEmvin3D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SOtmRPJYDEmXuiYyKw5bD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itONjqEDgUCfmSRIp.sg2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em81md41keRrXVPIYRUQ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4w7zzrcsy0SKvIdd4Uj1Y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ZZUklck0im3O5wYm3xB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IS.fyaglUStkBo8vPVgc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5ZuYbwBhnk2mVa4KfNYqp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Pbi3D46VEa69ua1v_QYo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eW501GfLqEmiYsB8jaMsY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Rbko6g3KEuu48itS7jj1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A4MOKUzKqUSqR3za.u4tL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lV1FJqTBUEG38z8aNsUsX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aiOTkoka06k9eytrbek_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9Y4QeKAuiUGSXlYPeNoug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ox3Qp9UFEuO2zpCpi6o6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_oOBIKWV0WpBQipM0WR8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NcV7BhkhE2rG7wXmQHUm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hwtAvKUpEuXNHtQ.aaak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0gxVlCSAUUCzKxllMGUA8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Iwv8AsdE0.4FEwioXB7y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HIwv8AsdE0.4FEwioXB7y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CWE0Nnn0a2QI.2ommRh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vwSh_t5Ly0W7MZOYFPhtV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yf5Dwhlio0.flO6yrYYJ7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ub9jjKE9gEuy6cd0OVcou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ea5cZaZsYEu7kahjEl4Ac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UhEfJ0OEUyV.ti2e6BkJ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BZIebz58Ik67u6Wp0FgM8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yOeavHyEKUusv9vyBALbk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jpJhWRfZ0.ByoBynT6z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fmYYOnBonUWG5PJUBbgZS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0OrS_RRAf0W1gzHf9Txdi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7VdsSUw900OQvx93pY12u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NhkkJI9fakuoEpy4Li_VR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S.RrktgfeU.rAXWto2bOp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p3JJzPFUkk.0HnZbBb.LP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NeMJqU3pE2koKjuKOoo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c7YoYduL0e57GjzlP7BC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3irCAFD16E2bgFO.5DUQw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UihWfG9LU2h9mRU7HczP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bnAIRKxNc06.ceVI4it9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B5vYWA5hw0WTcBjQVF5PY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FeEVAOkUS0kAQref_pq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MbvsdDM.EuG22r.A9Vi6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CdunaklVTEu3N0NIh67Q9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00JPYyv8cUCt4BIt2DHd0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5ZdwR7pLR06.h_FwluaZr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6Ii_0WG8e0a1oH76sZjZ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VKAnNyOLkie_ea1wu_lI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xyxZVb.FZku3PuAF66zJe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056f45ac-cfcc-4b56-bbac-b1c235d1a5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2896</TotalTime>
  <Words>3156</Words>
  <Application>Microsoft Office PowerPoint</Application>
  <PresentationFormat>全屏显示(4:3)</PresentationFormat>
  <Paragraphs>560</Paragraphs>
  <Slides>30</Slides>
  <Notes>30</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1</vt:i4>
      </vt:variant>
      <vt:variant>
        <vt:lpstr>幻灯片标题</vt:lpstr>
      </vt:variant>
      <vt:variant>
        <vt:i4>30</vt:i4>
      </vt:variant>
    </vt:vector>
  </HeadingPairs>
  <TitlesOfParts>
    <vt:vector size="42" baseType="lpstr">
      <vt:lpstr>Segoe Light</vt:lpstr>
      <vt:lpstr>Wingdings</vt:lpstr>
      <vt:lpstr>Segoe UI Light</vt:lpstr>
      <vt:lpstr>Arial</vt:lpstr>
      <vt:lpstr>Wingdings 3</vt:lpstr>
      <vt:lpstr>Consolas</vt:lpstr>
      <vt:lpstr>Segoe UI</vt:lpstr>
      <vt:lpstr>MS1444_Windows Azure Template 16x9_r08a</vt:lpstr>
      <vt:lpstr>White with Consolas font for code slides</vt:lpstr>
      <vt:lpstr>Windows_Azure_DevCamp_16x9_Template - FINAL2</vt:lpstr>
      <vt:lpstr>Accent Color Transition Slides</vt:lpstr>
      <vt:lpstr>think-cell Slide</vt:lpstr>
      <vt:lpstr>Cloud Services and  Service Bus Queue</vt:lpstr>
      <vt:lpstr>Agenda</vt:lpstr>
      <vt:lpstr>PowerPoint 演示文稿</vt:lpstr>
      <vt:lpstr>PowerPoint 演示文稿</vt:lpstr>
      <vt:lpstr>What is a Cloud Service?</vt:lpstr>
      <vt:lpstr>PowerPoint 演示文稿</vt:lpstr>
      <vt:lpstr>What Can It Run?</vt:lpstr>
      <vt:lpstr>Roles and Instances</vt:lpstr>
      <vt:lpstr>Roles and Instances Example Hosted Service configuration with a single web role and a single worker role</vt:lpstr>
      <vt:lpstr>Cloud Service Samples</vt:lpstr>
      <vt:lpstr>Fault Domains</vt:lpstr>
      <vt:lpstr>Upgrade Domains</vt:lpstr>
      <vt:lpstr>Roles and Instances Example role with nine virtual machines distributed across three fault domains</vt:lpstr>
      <vt:lpstr>Windows Azure SDKs and Tools</vt:lpstr>
      <vt:lpstr>PowerPoint 演示文稿</vt:lpstr>
      <vt:lpstr>Role Programming Model</vt:lpstr>
      <vt:lpstr>Role Lifecycle</vt:lpstr>
      <vt:lpstr>Worker Role Patterns</vt:lpstr>
      <vt:lpstr>Web Role</vt:lpstr>
      <vt:lpstr>Configuration Values</vt:lpstr>
      <vt:lpstr>Upgrading Your Application</vt:lpstr>
      <vt:lpstr>VIP Swap</vt:lpstr>
      <vt:lpstr>Windows Azure Diagnostics</vt:lpstr>
      <vt:lpstr>Diagnostic Data Locations</vt:lpstr>
      <vt:lpstr>PowerPoint 演示文稿</vt:lpstr>
      <vt:lpstr>The High Scale Application Archetype Windows Azure provides a ‘pay-as-you-go’ scale out application platform</vt:lpstr>
      <vt:lpstr>PowerPoint 演示文稿</vt:lpstr>
      <vt:lpstr>PowerPoint 演示文稿</vt:lpstr>
      <vt:lpstr>Cloud Services and SB Queue Basics</vt:lpstr>
      <vt:lpstr>PowerPoint 演示文稿</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Junsheng Hao</cp:lastModifiedBy>
  <cp:revision>252</cp:revision>
  <cp:lastPrinted>2011-10-11T14:25:22Z</cp:lastPrinted>
  <dcterms:created xsi:type="dcterms:W3CDTF">2011-03-29T16:07:22Z</dcterms:created>
  <dcterms:modified xsi:type="dcterms:W3CDTF">2014-03-16T15:35:42Z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